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87" r:id="rId12"/>
    <p:sldId id="288" r:id="rId13"/>
    <p:sldId id="290" r:id="rId14"/>
    <p:sldId id="289" r:id="rId15"/>
    <p:sldId id="291" r:id="rId16"/>
    <p:sldId id="264" r:id="rId17"/>
    <p:sldId id="292" r:id="rId18"/>
    <p:sldId id="293" r:id="rId19"/>
    <p:sldId id="275" r:id="rId20"/>
    <p:sldId id="276" r:id="rId21"/>
    <p:sldId id="278" r:id="rId22"/>
    <p:sldId id="279" r:id="rId23"/>
    <p:sldId id="281" r:id="rId24"/>
    <p:sldId id="295" r:id="rId25"/>
    <p:sldId id="285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66CC"/>
    <a:srgbClr val="0000FF"/>
    <a:srgbClr val="0066FF"/>
    <a:srgbClr val="FF99CC"/>
    <a:srgbClr val="18D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84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90C0D-D20B-4A52-A7B4-8C86DA337B4D}" type="datetimeFigureOut">
              <a:rPr lang="en-MY" smtClean="0"/>
              <a:t>26/3/2014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8918F-8855-403D-A35C-983A6FFC22F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09585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CA0190F-3C9C-4777-8FF5-32CA74CD2041}" type="datetime1">
              <a:rPr lang="en-MY" smtClean="0"/>
              <a:t>26/3/2014</a:t>
            </a:fld>
            <a:endParaRPr lang="en-MY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MY" smtClean="0"/>
              <a:t>UNGEGN ASIA SOUTH EAST  DIVISIONAL MEETING 14 MAY 2013 BRUNEI DARUSSALAM 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9C6FD74-EDCA-459A-AAAE-3D6545D8E5E4}" type="slidenum">
              <a:rPr lang="en-MY" smtClean="0"/>
              <a:t>‹#›</a:t>
            </a:fld>
            <a:endParaRPr lang="en-MY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353F-F9D9-4373-8A25-691EE5CA6012}" type="datetime1">
              <a:rPr lang="en-MY" smtClean="0"/>
              <a:t>26/3/2014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UNGEGN ASIA SOUTH EAST  DIVISIONAL MEETING 14 MAY 2013 BRUNEI DARUSSALAM 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FD74-EDCA-459A-AAAE-3D6545D8E5E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31BC-586F-4704-A0F7-76CDAFD67347}" type="datetime1">
              <a:rPr lang="en-MY" smtClean="0"/>
              <a:t>26/3/2014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UNGEGN ASIA SOUTH EAST  DIVISIONAL MEETING 14 MAY 2013 BRUNEI DARUSSALAM 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FD74-EDCA-459A-AAAE-3D6545D8E5E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D99E-E775-4E30-8DFB-B6E53268E59A}" type="datetime1">
              <a:rPr lang="en-MY" smtClean="0"/>
              <a:t>26/3/2014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UNGEGN ASIA SOUTH EAST  DIVISIONAL MEETING 14 MAY 2013 BRUNEI DARUSSALAM 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FD74-EDCA-459A-AAAE-3D6545D8E5E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75C2-0EF1-49F4-8574-7F829C917686}" type="datetime1">
              <a:rPr lang="en-MY" smtClean="0"/>
              <a:t>26/3/2014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UNGEGN ASIA SOUTH EAST  DIVISIONAL MEETING 14 MAY 2013 BRUNEI DARUSSALAM 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FD74-EDCA-459A-AAAE-3D6545D8E5E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DB4E-E892-4F03-B24D-71619D373CB8}" type="datetime1">
              <a:rPr lang="en-MY" smtClean="0"/>
              <a:t>26/3/2014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UNGEGN ASIA SOUTH EAST  DIVISIONAL MEETING 14 MAY 2013 BRUNEI DARUSSALAM </a:t>
            </a: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FD74-EDCA-459A-AAAE-3D6545D8E5E4}" type="slidenum">
              <a:rPr lang="en-MY" smtClean="0"/>
              <a:t>‹#›</a:t>
            </a:fld>
            <a:endParaRPr lang="en-MY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9F3F-3C3F-4BD4-8F1A-38B81F50DEE8}" type="datetime1">
              <a:rPr lang="en-MY" smtClean="0"/>
              <a:t>26/3/2014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UNGEGN ASIA SOUTH EAST  DIVISIONAL MEETING 14 MAY 2013 BRUNEI DARUSSALAM </a:t>
            </a:r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FD74-EDCA-459A-AAAE-3D6545D8E5E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1DED-A5B3-45B6-B149-E88B8BA6E87C}" type="datetime1">
              <a:rPr lang="en-MY" smtClean="0"/>
              <a:t>26/3/2014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UNGEGN ASIA SOUTH EAST  DIVISIONAL MEETING 14 MAY 2013 BRUNEI DARUSSALAM </a:t>
            </a: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FD74-EDCA-459A-AAAE-3D6545D8E5E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F32B-A715-4544-8145-1402986DAB8F}" type="datetime1">
              <a:rPr lang="en-MY" smtClean="0"/>
              <a:t>26/3/2014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UNGEGN ASIA SOUTH EAST  DIVISIONAL MEETING 14 MAY 2013 BRUNEI DARUSSALAM </a:t>
            </a:r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FD74-EDCA-459A-AAAE-3D6545D8E5E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552A-6416-4658-A0AD-5FC918C894FB}" type="datetime1">
              <a:rPr lang="en-MY" smtClean="0"/>
              <a:t>26/3/2014</a:t>
            </a:fld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FD74-EDCA-459A-AAAE-3D6545D8E5E4}" type="slidenum">
              <a:rPr lang="en-MY" smtClean="0"/>
              <a:t>‹#›</a:t>
            </a:fld>
            <a:endParaRPr lang="en-MY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MY" smtClean="0"/>
              <a:t>UNGEGN ASIA SOUTH EAST  DIVISIONAL MEETING 14 MAY 2013 BRUNEI DARUSSALAM </a:t>
            </a:r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3E9A-2CA6-4904-9F6C-1BC7F316FFA2}" type="datetime1">
              <a:rPr lang="en-MY" smtClean="0"/>
              <a:t>26/3/2014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MY" smtClean="0"/>
              <a:t>UNGEGN ASIA SOUTH EAST  DIVISIONAL MEETING 14 MAY 2013 BRUNEI DARUSSALAM </a:t>
            </a: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FD74-EDCA-459A-AAAE-3D6545D8E5E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6ADEC32-75E3-42AB-8F10-93A0B3A2D8DC}" type="datetime1">
              <a:rPr lang="en-MY" smtClean="0"/>
              <a:t>26/3/2014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MY" smtClean="0"/>
              <a:t>UNGEGN ASIA SOUTH EAST  DIVISIONAL MEETING 14 MAY 2013 BRUNEI DARUSSALAM 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9C6FD74-EDCA-459A-AAAE-3D6545D8E5E4}" type="slidenum">
              <a:rPr lang="en-MY" smtClean="0"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www.jupem.gov.my/Geonames/splash.aspx" TargetMode="Externa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1.jpg@01CBC783.9FE46620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1.jpg@01CBC783.9FE46620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6.png"/><Relationship Id="rId7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tandard.mygeoportal.gov.my/geoname/" TargetMode="Externa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048" y="0"/>
            <a:ext cx="9338816" cy="6858000"/>
          </a:xfrm>
          <a:prstGeom prst="rect">
            <a:avLst/>
          </a:prstGeom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351753" y="3746738"/>
            <a:ext cx="663582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000" b="1" dirty="0">
              <a:solidFill>
                <a:srgbClr val="C00000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Arial" charset="0"/>
              </a:rPr>
              <a:t>2</a:t>
            </a:r>
            <a:r>
              <a:rPr lang="en-US" sz="2400" b="1" baseline="30000" dirty="0" smtClean="0">
                <a:solidFill>
                  <a:srgbClr val="0000FF"/>
                </a:solidFill>
                <a:latin typeface="Arial" charset="0"/>
              </a:rPr>
              <a:t>nd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Divisional Meeting 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</a:rPr>
              <a:t>of UNGEGN, 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Arial" charset="0"/>
              </a:rPr>
              <a:t>Asia South East</a:t>
            </a:r>
            <a:endParaRPr lang="en-US" sz="2400" b="1" dirty="0">
              <a:solidFill>
                <a:srgbClr val="0000FF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Arial" charset="0"/>
              </a:rPr>
              <a:t>Bandung, Indonesia</a:t>
            </a:r>
            <a:endParaRPr lang="en-US" sz="2400" b="1" dirty="0">
              <a:solidFill>
                <a:srgbClr val="0000FF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Arial" charset="0"/>
              </a:rPr>
              <a:t>2</a:t>
            </a:r>
            <a:r>
              <a:rPr lang="en-US" sz="2400" b="1" baseline="30000" dirty="0" smtClean="0">
                <a:solidFill>
                  <a:srgbClr val="0000FF"/>
                </a:solidFill>
                <a:latin typeface="Arial" charset="0"/>
              </a:rPr>
              <a:t>nd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</a:rPr>
              <a:t> April 2014</a:t>
            </a:r>
            <a:endParaRPr lang="en-US" sz="2400" b="1" dirty="0">
              <a:solidFill>
                <a:srgbClr val="0000FF"/>
              </a:solidFill>
              <a:latin typeface="Arial" charset="0"/>
            </a:endParaRPr>
          </a:p>
          <a:p>
            <a:pPr algn="ctr">
              <a:defRPr/>
            </a:pPr>
            <a:endParaRPr lang="en-US" sz="2000" b="1" dirty="0">
              <a:solidFill>
                <a:srgbClr val="0000FF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Arial" charset="0"/>
              </a:rPr>
              <a:t>Malaysian National Committee on 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Arial" charset="0"/>
              </a:rPr>
              <a:t>Geographical Names</a:t>
            </a:r>
            <a:endParaRPr lang="en-US" sz="2000" b="1" dirty="0">
              <a:solidFill>
                <a:srgbClr val="0000FF"/>
              </a:solidFill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55917" y="120580"/>
            <a:ext cx="6532508" cy="2504652"/>
            <a:chOff x="1388088" y="653788"/>
            <a:chExt cx="6532508" cy="2504652"/>
          </a:xfrm>
        </p:grpSpPr>
        <p:sp>
          <p:nvSpPr>
            <p:cNvPr id="5" name="Rectangle 4"/>
            <p:cNvSpPr/>
            <p:nvPr/>
          </p:nvSpPr>
          <p:spPr>
            <a:xfrm>
              <a:off x="1388088" y="653788"/>
              <a:ext cx="5745361" cy="2504652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9171" y="882158"/>
              <a:ext cx="6321425" cy="1127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736019" y="1876814"/>
              <a:ext cx="324960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/>
                <a:t>MALAYSIA</a:t>
              </a:r>
              <a:endParaRPr lang="en-MY" sz="4800" b="1" dirty="0"/>
            </a:p>
          </p:txBody>
        </p:sp>
      </p:grpSp>
      <p:pic>
        <p:nvPicPr>
          <p:cNvPr id="8" name="Picture 1035" descr="International_Flags_malaysia_prv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3" y="152399"/>
            <a:ext cx="1296144" cy="8283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381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6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8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76949" y="1338591"/>
            <a:ext cx="6816681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err="1">
                <a:solidFill>
                  <a:srgbClr val="0000CC"/>
                </a:solidFill>
                <a:latin typeface="Arial" charset="0"/>
              </a:rPr>
              <a:t>MyGeoName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 Application modules are as follows:</a:t>
            </a:r>
          </a:p>
          <a:p>
            <a:pPr>
              <a:tabLst>
                <a:tab pos="0" algn="l"/>
                <a:tab pos="914400" algn="l"/>
              </a:tabLst>
            </a:pPr>
            <a:endParaRPr lang="en-US" sz="1900" dirty="0" smtClean="0">
              <a:solidFill>
                <a:srgbClr val="990000"/>
              </a:solidFill>
              <a:latin typeface="Arial" charset="0"/>
            </a:endParaRPr>
          </a:p>
          <a:p>
            <a:pPr marL="811213" indent="-457200">
              <a:buFont typeface="+mj-lt"/>
              <a:buAutoNum type="romanLcPeriod"/>
              <a:tabLst>
                <a:tab pos="0" algn="l"/>
                <a:tab pos="914400" algn="l"/>
              </a:tabLst>
            </a:pPr>
            <a:r>
              <a:rPr lang="en-US" sz="1900" u="sng" dirty="0" smtClean="0">
                <a:solidFill>
                  <a:srgbClr val="FF0000"/>
                </a:solidFill>
                <a:latin typeface="Arial" charset="0"/>
              </a:rPr>
              <a:t>Searching Module</a:t>
            </a:r>
          </a:p>
          <a:p>
            <a:pPr marL="354013">
              <a:tabLst>
                <a:tab pos="0" algn="l"/>
                <a:tab pos="914400" algn="l"/>
              </a:tabLst>
            </a:pPr>
            <a:endParaRPr lang="en-US" sz="1900" dirty="0" smtClean="0">
              <a:solidFill>
                <a:srgbClr val="0000FF"/>
              </a:solidFill>
              <a:latin typeface="Arial" charset="0"/>
            </a:endParaRPr>
          </a:p>
          <a:p>
            <a:pPr marL="354013">
              <a:tabLst>
                <a:tab pos="0" algn="l"/>
                <a:tab pos="914400" algn="l"/>
              </a:tabLst>
            </a:pPr>
            <a:r>
              <a:rPr lang="en-US" sz="1900" dirty="0">
                <a:solidFill>
                  <a:srgbClr val="0000FF"/>
                </a:solidFill>
                <a:latin typeface="Arial" charset="0"/>
              </a:rPr>
              <a:t>	</a:t>
            </a:r>
            <a:r>
              <a:rPr lang="en-US" sz="1900" dirty="0" smtClean="0">
                <a:solidFill>
                  <a:srgbClr val="0000FF"/>
                </a:solidFill>
                <a:latin typeface="Arial" charset="0"/>
              </a:rPr>
              <a:t>- enables users to search the geographical names 	 	  according to states, districts or types. </a:t>
            </a:r>
            <a:endParaRPr lang="en-US" sz="1900" dirty="0" smtClean="0">
              <a:solidFill>
                <a:srgbClr val="0000FF"/>
              </a:solidFill>
              <a:latin typeface="Arial" charset="0"/>
            </a:endParaRPr>
          </a:p>
          <a:p>
            <a:pPr marL="811213" indent="-457200">
              <a:buFont typeface="+mj-lt"/>
              <a:buAutoNum type="romanLcPeriod"/>
              <a:tabLst>
                <a:tab pos="0" algn="l"/>
                <a:tab pos="914400" algn="l"/>
              </a:tabLst>
            </a:pPr>
            <a:endParaRPr lang="en-US" sz="1900" b="0" dirty="0" smtClean="0">
              <a:solidFill>
                <a:srgbClr val="0000FF"/>
              </a:solidFill>
              <a:latin typeface="Arial" charset="0"/>
            </a:endParaRPr>
          </a:p>
          <a:p>
            <a:pPr>
              <a:tabLst>
                <a:tab pos="0" algn="l"/>
                <a:tab pos="914400" algn="l"/>
              </a:tabLst>
            </a:pPr>
            <a:endParaRPr lang="en-US" sz="1900" b="0" dirty="0" smtClean="0">
              <a:solidFill>
                <a:srgbClr val="990000"/>
              </a:solidFill>
              <a:latin typeface="Arial" charset="0"/>
            </a:endParaRPr>
          </a:p>
          <a:p>
            <a:pPr>
              <a:tabLst>
                <a:tab pos="0" algn="l"/>
                <a:tab pos="914400" algn="l"/>
              </a:tabLst>
            </a:pPr>
            <a:endParaRPr lang="en-US" sz="1900" b="0" dirty="0">
              <a:solidFill>
                <a:srgbClr val="990000"/>
              </a:solidFill>
              <a:latin typeface="Arial" charset="0"/>
            </a:endParaRPr>
          </a:p>
          <a:p>
            <a:pPr>
              <a:tabLst>
                <a:tab pos="0" algn="l"/>
                <a:tab pos="914400" algn="l"/>
              </a:tabLst>
            </a:pPr>
            <a:r>
              <a:rPr lang="en-US" sz="2000" dirty="0">
                <a:solidFill>
                  <a:srgbClr val="990000"/>
                </a:solidFill>
                <a:latin typeface="Arial" charset="0"/>
              </a:rPr>
              <a:t>    </a:t>
            </a:r>
          </a:p>
        </p:txBody>
      </p:sp>
      <p:pic>
        <p:nvPicPr>
          <p:cNvPr id="13" name="Picture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461296"/>
            <a:ext cx="2112010" cy="1971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53459"/>
            <a:ext cx="3171825" cy="17227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Right Arrow 14"/>
          <p:cNvSpPr/>
          <p:nvPr/>
        </p:nvSpPr>
        <p:spPr>
          <a:xfrm>
            <a:off x="4050328" y="4225958"/>
            <a:ext cx="593679" cy="22117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MY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96136" y="6021288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17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76949" y="802715"/>
            <a:ext cx="6816681" cy="450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0" algn="l"/>
                <a:tab pos="914400" algn="l"/>
              </a:tabLst>
            </a:pPr>
            <a:r>
              <a:rPr lang="en-US" sz="2000" dirty="0" err="1">
                <a:solidFill>
                  <a:srgbClr val="0000CC"/>
                </a:solidFill>
                <a:latin typeface="Arial" charset="0"/>
              </a:rPr>
              <a:t>MyGeoName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 Application modules are as follows:</a:t>
            </a:r>
          </a:p>
          <a:p>
            <a:pPr>
              <a:tabLst>
                <a:tab pos="0" algn="l"/>
                <a:tab pos="914400" algn="l"/>
              </a:tabLst>
            </a:pPr>
            <a:endParaRPr lang="en-US" sz="1900" dirty="0" smtClean="0">
              <a:solidFill>
                <a:srgbClr val="990000"/>
              </a:solidFill>
              <a:latin typeface="Arial" charset="0"/>
            </a:endParaRPr>
          </a:p>
          <a:p>
            <a:pPr marL="354013">
              <a:tabLst>
                <a:tab pos="0" algn="l"/>
                <a:tab pos="914400" algn="l"/>
              </a:tabLst>
            </a:pPr>
            <a:r>
              <a:rPr lang="en-US" sz="1900" dirty="0" smtClean="0">
                <a:solidFill>
                  <a:srgbClr val="FF0000"/>
                </a:solidFill>
                <a:latin typeface="Arial" charset="0"/>
              </a:rPr>
              <a:t>ii.</a:t>
            </a:r>
            <a:r>
              <a:rPr lang="en-US" sz="1900" dirty="0" smtClean="0">
                <a:solidFill>
                  <a:srgbClr val="0000FF"/>
                </a:solidFill>
                <a:latin typeface="Arial" charset="0"/>
              </a:rPr>
              <a:t>	</a:t>
            </a:r>
            <a:r>
              <a:rPr lang="en-US" sz="1900" u="sng" dirty="0" smtClean="0">
                <a:solidFill>
                  <a:srgbClr val="FF0000"/>
                </a:solidFill>
                <a:latin typeface="Arial" charset="0"/>
              </a:rPr>
              <a:t>Arabic (</a:t>
            </a:r>
            <a:r>
              <a:rPr lang="en-US" sz="1900" u="sng" dirty="0" err="1" smtClean="0">
                <a:solidFill>
                  <a:srgbClr val="FF0000"/>
                </a:solidFill>
                <a:latin typeface="Arial" charset="0"/>
              </a:rPr>
              <a:t>Jawi</a:t>
            </a:r>
            <a:r>
              <a:rPr lang="en-US" sz="1900" u="sng" dirty="0" smtClean="0">
                <a:solidFill>
                  <a:srgbClr val="FF0000"/>
                </a:solidFill>
                <a:latin typeface="Arial" charset="0"/>
              </a:rPr>
              <a:t>) Character Module</a:t>
            </a:r>
          </a:p>
          <a:p>
            <a:pPr marL="354013">
              <a:tabLst>
                <a:tab pos="0" algn="l"/>
                <a:tab pos="914400" algn="l"/>
              </a:tabLst>
            </a:pPr>
            <a:endParaRPr lang="en-US" sz="1900" u="sng" dirty="0" smtClean="0">
              <a:solidFill>
                <a:srgbClr val="0000FF"/>
              </a:solidFill>
              <a:latin typeface="Arial" charset="0"/>
            </a:endParaRPr>
          </a:p>
          <a:p>
            <a:pPr marL="354013">
              <a:tabLst>
                <a:tab pos="0" algn="l"/>
                <a:tab pos="914400" algn="l"/>
              </a:tabLst>
            </a:pPr>
            <a:r>
              <a:rPr lang="en-US" sz="1900" dirty="0">
                <a:solidFill>
                  <a:srgbClr val="0000FF"/>
                </a:solidFill>
                <a:latin typeface="Arial" charset="0"/>
              </a:rPr>
              <a:t>	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ew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states in Malaysia have requested for the use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  of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“Jawi” or Arabic signage for geographic names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 	  besides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Romanized system that are in used. </a:t>
            </a:r>
            <a:endParaRPr lang="ms-MY" sz="19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54013">
              <a:tabLst>
                <a:tab pos="0" algn="l"/>
                <a:tab pos="914400" algn="l"/>
              </a:tabLst>
            </a:pPr>
            <a:endParaRPr lang="ms-MY" sz="19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54013">
              <a:tabLst>
                <a:tab pos="0" algn="l"/>
                <a:tab pos="914400" algn="l"/>
              </a:tabLst>
            </a:pP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geographical names which have been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    	  translated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 Jawi character will be validated by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  	  Institute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of Language and Literature Malaysia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  (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Dewan Bahasa dan Pustaka -DBP). </a:t>
            </a:r>
            <a:endParaRPr lang="en-US" sz="1900" b="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914400" algn="l"/>
              </a:tabLst>
            </a:pPr>
            <a:endParaRPr lang="en-US" sz="1900" b="0" dirty="0" smtClean="0">
              <a:solidFill>
                <a:srgbClr val="990000"/>
              </a:solidFill>
              <a:latin typeface="Arial" charset="0"/>
            </a:endParaRPr>
          </a:p>
          <a:p>
            <a:pPr>
              <a:tabLst>
                <a:tab pos="0" algn="l"/>
                <a:tab pos="914400" algn="l"/>
              </a:tabLst>
            </a:pPr>
            <a:endParaRPr lang="en-US" sz="1900" b="0" dirty="0">
              <a:solidFill>
                <a:srgbClr val="990000"/>
              </a:solidFill>
              <a:latin typeface="Arial" charset="0"/>
            </a:endParaRPr>
          </a:p>
          <a:p>
            <a:pPr>
              <a:tabLst>
                <a:tab pos="0" algn="l"/>
                <a:tab pos="914400" algn="l"/>
              </a:tabLst>
            </a:pPr>
            <a:r>
              <a:rPr lang="en-US" sz="2000" dirty="0">
                <a:solidFill>
                  <a:srgbClr val="990000"/>
                </a:solidFill>
                <a:latin typeface="Arial" charset="0"/>
              </a:rPr>
              <a:t>    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430" y="4509120"/>
            <a:ext cx="2448272" cy="16501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8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10" descr="BARU JUMPA.jpg"/>
              <p:cNvPicPr>
                <a:picLocks noChangeAspect="1"/>
              </p:cNvPicPr>
              <p:nvPr/>
            </p:nvPicPr>
            <p:blipFill>
              <a:blip r:embed="rId5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86283" y="5976753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87656" y="839006"/>
            <a:ext cx="5163203" cy="481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0" algn="l"/>
                <a:tab pos="914400" algn="l"/>
              </a:tabLst>
            </a:pPr>
            <a:r>
              <a:rPr lang="en-US" sz="2000" dirty="0" err="1">
                <a:solidFill>
                  <a:srgbClr val="0000CC"/>
                </a:solidFill>
                <a:latin typeface="Arial" charset="0"/>
              </a:rPr>
              <a:t>MyGeoName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 Application modules are as follows:</a:t>
            </a:r>
          </a:p>
          <a:p>
            <a:pPr>
              <a:tabLst>
                <a:tab pos="0" algn="l"/>
                <a:tab pos="914400" algn="l"/>
              </a:tabLst>
            </a:pPr>
            <a:endParaRPr lang="en-US" sz="1900" dirty="0" smtClean="0">
              <a:solidFill>
                <a:srgbClr val="990000"/>
              </a:solidFill>
              <a:latin typeface="Arial" charset="0"/>
            </a:endParaRPr>
          </a:p>
          <a:p>
            <a:pPr marL="354013">
              <a:tabLst>
                <a:tab pos="0" algn="l"/>
                <a:tab pos="914400" algn="l"/>
              </a:tabLst>
            </a:pPr>
            <a:r>
              <a:rPr lang="en-US" sz="1900" dirty="0" smtClean="0">
                <a:solidFill>
                  <a:srgbClr val="FF0000"/>
                </a:solidFill>
                <a:latin typeface="Arial" charset="0"/>
              </a:rPr>
              <a:t>iii.	</a:t>
            </a:r>
            <a:r>
              <a:rPr lang="en-US" sz="1900" u="sng" dirty="0" smtClean="0">
                <a:solidFill>
                  <a:srgbClr val="FF0000"/>
                </a:solidFill>
                <a:latin typeface="Arial" charset="0"/>
              </a:rPr>
              <a:t>Audio Module</a:t>
            </a:r>
          </a:p>
          <a:p>
            <a:pPr marL="354013">
              <a:tabLst>
                <a:tab pos="0" algn="l"/>
                <a:tab pos="914400" algn="l"/>
              </a:tabLst>
            </a:pPr>
            <a:endParaRPr lang="en-US" sz="1900" dirty="0" smtClean="0">
              <a:solidFill>
                <a:srgbClr val="0000FF"/>
              </a:solidFill>
              <a:latin typeface="Arial" charset="0"/>
            </a:endParaRPr>
          </a:p>
          <a:p>
            <a:pPr marL="354013">
              <a:tabLst>
                <a:tab pos="0" algn="l"/>
                <a:tab pos="914400" algn="l"/>
              </a:tabLst>
            </a:pPr>
            <a:r>
              <a:rPr lang="en-US" sz="1900" dirty="0">
                <a:solidFill>
                  <a:srgbClr val="0000FF"/>
                </a:solidFill>
                <a:latin typeface="Arial" charset="0"/>
              </a:rPr>
              <a:t>	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two </a:t>
            </a:r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(2) versions of “Audio File” had </a:t>
            </a:r>
            <a:r>
              <a:rPr lang="en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  been developed </a:t>
            </a:r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 represent its </a:t>
            </a:r>
            <a:r>
              <a:rPr lang="en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  different </a:t>
            </a:r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ways of </a:t>
            </a:r>
            <a:r>
              <a:rPr lang="en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pronunciation</a:t>
            </a:r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MY" sz="19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54013">
              <a:tabLst>
                <a:tab pos="0" algn="l"/>
                <a:tab pos="914400" algn="l"/>
              </a:tabLst>
            </a:pPr>
            <a:endParaRPr lang="en-MY" sz="19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54013">
              <a:tabLst>
                <a:tab pos="0" algn="l"/>
                <a:tab pos="914400" algn="l"/>
              </a:tabLst>
            </a:pPr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 first </a:t>
            </a:r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version represents </a:t>
            </a:r>
            <a:r>
              <a:rPr lang="en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   pronunciation </a:t>
            </a:r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using </a:t>
            </a:r>
            <a:r>
              <a:rPr lang="en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standard 		   language </a:t>
            </a:r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whilst the second version </a:t>
            </a:r>
            <a:r>
              <a:rPr lang="en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   represents </a:t>
            </a:r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dialect pronunciation of </a:t>
            </a:r>
            <a:r>
              <a:rPr lang="en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   the </a:t>
            </a:r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local </a:t>
            </a:r>
            <a:r>
              <a:rPr lang="en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community </a:t>
            </a:r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of the state. </a:t>
            </a:r>
            <a:endParaRPr lang="en-US" sz="1900" b="0" dirty="0" smtClean="0">
              <a:solidFill>
                <a:srgbClr val="990000"/>
              </a:solidFill>
              <a:latin typeface="Arial" charset="0"/>
            </a:endParaRPr>
          </a:p>
          <a:p>
            <a:pPr>
              <a:tabLst>
                <a:tab pos="0" algn="l"/>
                <a:tab pos="914400" algn="l"/>
              </a:tabLst>
            </a:pPr>
            <a:endParaRPr lang="en-US" sz="1900" b="0" dirty="0">
              <a:solidFill>
                <a:srgbClr val="990000"/>
              </a:solidFill>
              <a:latin typeface="Arial" charset="0"/>
            </a:endParaRPr>
          </a:p>
          <a:p>
            <a:pPr>
              <a:tabLst>
                <a:tab pos="0" algn="l"/>
                <a:tab pos="914400" algn="l"/>
              </a:tabLst>
            </a:pPr>
            <a:r>
              <a:rPr lang="en-US" sz="2000" dirty="0">
                <a:solidFill>
                  <a:srgbClr val="990000"/>
                </a:solidFill>
                <a:latin typeface="Arial" charset="0"/>
              </a:rPr>
              <a:t>    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804" y="5013176"/>
            <a:ext cx="3168352" cy="15112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l="29525" t="19200" r="33305" b="9120"/>
          <a:stretch>
            <a:fillRect/>
          </a:stretch>
        </p:blipFill>
        <p:spPr bwMode="auto">
          <a:xfrm>
            <a:off x="6358454" y="1052736"/>
            <a:ext cx="1948076" cy="211316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 l="36455" t="18080" r="37733" b="14160"/>
          <a:stretch>
            <a:fillRect/>
          </a:stretch>
        </p:blipFill>
        <p:spPr bwMode="auto">
          <a:xfrm>
            <a:off x="6346424" y="3421381"/>
            <a:ext cx="1942897" cy="264382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10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12" name="Picture 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12" descr="BARU JUMPA.jpg"/>
              <p:cNvPicPr>
                <a:picLocks noChangeAspect="1"/>
              </p:cNvPicPr>
              <p:nvPr/>
            </p:nvPicPr>
            <p:blipFill>
              <a:blip r:embed="rId7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17599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76949" y="836712"/>
            <a:ext cx="6816681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0" algn="l"/>
                <a:tab pos="914400" algn="l"/>
              </a:tabLst>
            </a:pPr>
            <a:r>
              <a:rPr lang="en-US" sz="2000" dirty="0" err="1">
                <a:solidFill>
                  <a:srgbClr val="0000CC"/>
                </a:solidFill>
                <a:latin typeface="Arial" charset="0"/>
              </a:rPr>
              <a:t>MyGeoName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 Application modules are as follows:</a:t>
            </a:r>
          </a:p>
          <a:p>
            <a:pPr>
              <a:tabLst>
                <a:tab pos="0" algn="l"/>
                <a:tab pos="914400" algn="l"/>
              </a:tabLst>
            </a:pPr>
            <a:endParaRPr lang="en-US" sz="1900" dirty="0" smtClean="0">
              <a:solidFill>
                <a:srgbClr val="990000"/>
              </a:solidFill>
              <a:latin typeface="Arial" charset="0"/>
            </a:endParaRPr>
          </a:p>
          <a:p>
            <a:pPr marL="354013">
              <a:tabLst>
                <a:tab pos="0" algn="l"/>
                <a:tab pos="914400" algn="l"/>
              </a:tabLst>
            </a:pPr>
            <a:r>
              <a:rPr lang="en-US" sz="1900" dirty="0" smtClean="0">
                <a:solidFill>
                  <a:srgbClr val="FF0000"/>
                </a:solidFill>
                <a:latin typeface="Arial" charset="0"/>
              </a:rPr>
              <a:t>iv.	</a:t>
            </a:r>
            <a:r>
              <a:rPr lang="en-US" sz="1900" u="sng" dirty="0" err="1" smtClean="0">
                <a:solidFill>
                  <a:srgbClr val="FF0000"/>
                </a:solidFill>
                <a:latin typeface="Arial" charset="0"/>
              </a:rPr>
              <a:t>Gazetter</a:t>
            </a:r>
            <a:r>
              <a:rPr lang="en-US" sz="1900" u="sng" dirty="0" smtClean="0">
                <a:solidFill>
                  <a:srgbClr val="FF0000"/>
                </a:solidFill>
                <a:latin typeface="Arial" charset="0"/>
              </a:rPr>
              <a:t> Document Publishing Module</a:t>
            </a:r>
          </a:p>
          <a:p>
            <a:pPr marL="354013">
              <a:tabLst>
                <a:tab pos="0" algn="l"/>
                <a:tab pos="914400" algn="l"/>
              </a:tabLst>
            </a:pPr>
            <a:endParaRPr lang="en-US" sz="1900" u="sng" dirty="0" smtClean="0">
              <a:solidFill>
                <a:srgbClr val="0000FF"/>
              </a:solidFill>
              <a:latin typeface="Arial" charset="0"/>
            </a:endParaRPr>
          </a:p>
          <a:p>
            <a:pPr marL="354013">
              <a:tabLst>
                <a:tab pos="0" algn="l"/>
                <a:tab pos="914400" algn="l"/>
              </a:tabLst>
            </a:pPr>
            <a:r>
              <a:rPr lang="en-US" sz="1900" dirty="0">
                <a:solidFill>
                  <a:srgbClr val="0000FF"/>
                </a:solidFill>
                <a:latin typeface="Arial" charset="0"/>
              </a:rPr>
              <a:t>	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contains a list of geographical names, the type and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  location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of each geographical name found in the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 	  state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ms-MY" sz="19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54013">
              <a:tabLst>
                <a:tab pos="0" algn="l"/>
                <a:tab pos="914400" algn="l"/>
              </a:tabLst>
            </a:pPr>
            <a:endParaRPr lang="ms-MY" sz="19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54013">
              <a:tabLst>
                <a:tab pos="0" algn="l"/>
                <a:tab pos="914400" algn="l"/>
              </a:tabLst>
            </a:pP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the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document will be published in stages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  	  depending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on the progress of each state to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   	  complete their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verfification of geographical names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  and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names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islands. </a:t>
            </a:r>
            <a:endParaRPr lang="en-US" sz="1900" b="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914400" algn="l"/>
              </a:tabLst>
            </a:pPr>
            <a:endParaRPr lang="en-US" sz="1900" b="0" dirty="0">
              <a:solidFill>
                <a:srgbClr val="990000"/>
              </a:solidFill>
              <a:latin typeface="Arial" charset="0"/>
            </a:endParaRPr>
          </a:p>
          <a:p>
            <a:pPr>
              <a:tabLst>
                <a:tab pos="0" algn="l"/>
                <a:tab pos="914400" algn="l"/>
              </a:tabLst>
            </a:pPr>
            <a:r>
              <a:rPr lang="en-US" sz="2000" dirty="0">
                <a:solidFill>
                  <a:srgbClr val="990000"/>
                </a:solidFill>
                <a:latin typeface="Arial" charset="0"/>
              </a:rPr>
              <a:t>    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509120"/>
            <a:ext cx="3924300" cy="19442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9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11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11" descr="BARU JUMPA.jpg"/>
              <p:cNvPicPr>
                <a:picLocks noChangeAspect="1"/>
              </p:cNvPicPr>
              <p:nvPr/>
            </p:nvPicPr>
            <p:blipFill>
              <a:blip r:embed="rId5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03006" y="6076561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92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76949" y="903745"/>
            <a:ext cx="6816681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0" algn="l"/>
                <a:tab pos="914400" algn="l"/>
              </a:tabLst>
            </a:pPr>
            <a:r>
              <a:rPr lang="en-US" sz="2000" dirty="0" err="1">
                <a:solidFill>
                  <a:srgbClr val="0000CC"/>
                </a:solidFill>
                <a:latin typeface="Arial" charset="0"/>
              </a:rPr>
              <a:t>MyGeoName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 Application modules are as follows:</a:t>
            </a:r>
          </a:p>
          <a:p>
            <a:pPr>
              <a:tabLst>
                <a:tab pos="0" algn="l"/>
                <a:tab pos="914400" algn="l"/>
              </a:tabLst>
            </a:pPr>
            <a:endParaRPr lang="en-US" sz="1900" dirty="0" smtClean="0">
              <a:solidFill>
                <a:srgbClr val="990000"/>
              </a:solidFill>
              <a:latin typeface="Arial" charset="0"/>
            </a:endParaRPr>
          </a:p>
          <a:p>
            <a:pPr marL="354013">
              <a:tabLst>
                <a:tab pos="0" algn="l"/>
                <a:tab pos="914400" algn="l"/>
              </a:tabLst>
            </a:pPr>
            <a:r>
              <a:rPr lang="en-US" sz="1900" dirty="0" smtClean="0">
                <a:solidFill>
                  <a:srgbClr val="FF0000"/>
                </a:solidFill>
                <a:latin typeface="Arial" charset="0"/>
              </a:rPr>
              <a:t>v.	</a:t>
            </a:r>
            <a:r>
              <a:rPr lang="en-US" sz="1900" u="sng" dirty="0" smtClean="0">
                <a:solidFill>
                  <a:srgbClr val="FF0000"/>
                </a:solidFill>
                <a:latin typeface="Arial" charset="0"/>
              </a:rPr>
              <a:t>Virtual Reality Module</a:t>
            </a:r>
          </a:p>
          <a:p>
            <a:pPr marL="354013">
              <a:tabLst>
                <a:tab pos="0" algn="l"/>
                <a:tab pos="914400" algn="l"/>
              </a:tabLst>
            </a:pPr>
            <a:endParaRPr lang="en-US" sz="1900" dirty="0" smtClean="0">
              <a:solidFill>
                <a:srgbClr val="0000FF"/>
              </a:solidFill>
              <a:latin typeface="Arial" charset="0"/>
            </a:endParaRPr>
          </a:p>
          <a:p>
            <a:pPr marL="354013">
              <a:tabLst>
                <a:tab pos="0" algn="l"/>
                <a:tab pos="914400" algn="l"/>
              </a:tabLst>
            </a:pPr>
            <a:r>
              <a:rPr lang="en-US" sz="1900" dirty="0">
                <a:solidFill>
                  <a:srgbClr val="0000FF"/>
                </a:solidFill>
                <a:latin typeface="Arial" charset="0"/>
              </a:rPr>
              <a:t>	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or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some points of interest, this module enables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  users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 view the related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places.</a:t>
            </a:r>
            <a:endParaRPr lang="en-US" sz="19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914400" algn="l"/>
              </a:tabLst>
            </a:pPr>
            <a:r>
              <a:rPr lang="en-US" sz="2000" dirty="0">
                <a:solidFill>
                  <a:srgbClr val="990000"/>
                </a:solidFill>
                <a:latin typeface="Arial" charset="0"/>
              </a:rPr>
              <a:t>    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94" y="2753789"/>
            <a:ext cx="4562475" cy="13036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Down Arrow 6"/>
          <p:cNvSpPr/>
          <p:nvPr/>
        </p:nvSpPr>
        <p:spPr>
          <a:xfrm>
            <a:off x="4359320" y="4036198"/>
            <a:ext cx="123825" cy="24765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MY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852" y="4365104"/>
            <a:ext cx="3156585" cy="20478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10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12" name="Picture 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12" descr="BARU JUMPA.jpg"/>
              <p:cNvPicPr>
                <a:picLocks noChangeAspect="1"/>
              </p:cNvPicPr>
              <p:nvPr/>
            </p:nvPicPr>
            <p:blipFill>
              <a:blip r:embed="rId6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96136" y="6047854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4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06188" y="1124744"/>
            <a:ext cx="6816681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0" algn="l"/>
                <a:tab pos="914400" algn="l"/>
              </a:tabLst>
            </a:pPr>
            <a:r>
              <a:rPr lang="en-US" sz="2000" dirty="0" err="1">
                <a:solidFill>
                  <a:srgbClr val="0000CC"/>
                </a:solidFill>
                <a:latin typeface="Arial" charset="0"/>
              </a:rPr>
              <a:t>MyGeoName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 Application modules are as follows:</a:t>
            </a:r>
          </a:p>
          <a:p>
            <a:pPr>
              <a:tabLst>
                <a:tab pos="0" algn="l"/>
                <a:tab pos="914400" algn="l"/>
              </a:tabLst>
            </a:pPr>
            <a:endParaRPr lang="en-US" sz="1900" dirty="0" smtClean="0">
              <a:solidFill>
                <a:srgbClr val="990000"/>
              </a:solidFill>
              <a:latin typeface="Arial" charset="0"/>
            </a:endParaRPr>
          </a:p>
          <a:p>
            <a:pPr marL="354013">
              <a:tabLst>
                <a:tab pos="0" algn="l"/>
                <a:tab pos="914400" algn="l"/>
              </a:tabLst>
            </a:pPr>
            <a:r>
              <a:rPr lang="en-US" sz="1900" dirty="0">
                <a:solidFill>
                  <a:srgbClr val="FF0000"/>
                </a:solidFill>
                <a:latin typeface="Arial" charset="0"/>
              </a:rPr>
              <a:t>v</a:t>
            </a:r>
            <a:r>
              <a:rPr lang="en-US" sz="1900" dirty="0" smtClean="0">
                <a:solidFill>
                  <a:srgbClr val="FF0000"/>
                </a:solidFill>
                <a:latin typeface="Arial" charset="0"/>
              </a:rPr>
              <a:t>i.	</a:t>
            </a:r>
            <a:r>
              <a:rPr lang="en-US" sz="1900" u="sng" dirty="0" smtClean="0">
                <a:solidFill>
                  <a:srgbClr val="FF0000"/>
                </a:solidFill>
                <a:latin typeface="Arial" charset="0"/>
              </a:rPr>
              <a:t>Online Updating Module</a:t>
            </a:r>
          </a:p>
          <a:p>
            <a:pPr marL="354013">
              <a:tabLst>
                <a:tab pos="0" algn="l"/>
                <a:tab pos="914400" algn="l"/>
              </a:tabLst>
            </a:pPr>
            <a:endParaRPr lang="en-US" sz="1900" dirty="0" smtClean="0">
              <a:solidFill>
                <a:srgbClr val="0000FF"/>
              </a:solidFill>
              <a:latin typeface="Arial" charset="0"/>
            </a:endParaRPr>
          </a:p>
          <a:p>
            <a:r>
              <a:rPr lang="en-US" sz="1900" dirty="0">
                <a:solidFill>
                  <a:srgbClr val="0000FF"/>
                </a:solidFill>
                <a:latin typeface="Arial" charset="0"/>
              </a:rPr>
              <a:t>	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his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module allows the updating processes of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  textual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data and geospatial data to be fully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  automated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ms-MY" sz="19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ms-MY" sz="19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the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‘Google Map’ is also connected in this module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   to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identify the location of geographical names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also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generates report on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updating 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of geographical </a:t>
            </a:r>
            <a:r>
              <a:rPr lang="ms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  names</a:t>
            </a:r>
            <a:r>
              <a:rPr lang="ms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MY" sz="19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914400" algn="l"/>
              </a:tabLst>
            </a:pPr>
            <a:endParaRPr lang="en-US" sz="1900" b="0" dirty="0" smtClean="0">
              <a:solidFill>
                <a:srgbClr val="990000"/>
              </a:solidFill>
              <a:latin typeface="Arial" charset="0"/>
            </a:endParaRPr>
          </a:p>
          <a:p>
            <a:pPr>
              <a:tabLst>
                <a:tab pos="0" algn="l"/>
                <a:tab pos="914400" algn="l"/>
              </a:tabLst>
            </a:pPr>
            <a:endParaRPr lang="en-US" sz="1900" b="0" dirty="0">
              <a:solidFill>
                <a:srgbClr val="990000"/>
              </a:solidFill>
              <a:latin typeface="Arial" charset="0"/>
            </a:endParaRPr>
          </a:p>
          <a:p>
            <a:pPr>
              <a:tabLst>
                <a:tab pos="0" algn="l"/>
                <a:tab pos="914400" algn="l"/>
              </a:tabLst>
            </a:pPr>
            <a:r>
              <a:rPr lang="en-US" sz="2000" dirty="0">
                <a:solidFill>
                  <a:srgbClr val="990000"/>
                </a:solidFill>
                <a:latin typeface="Arial" charset="0"/>
              </a:rPr>
              <a:t>   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7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9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9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68391" y="6021288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92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6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8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55576" y="1060835"/>
            <a:ext cx="671215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465138" algn="l"/>
              </a:tabLst>
            </a:pP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3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.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Website on Geographical Names in Malaysia </a:t>
            </a:r>
            <a:endParaRPr lang="en-US" sz="2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58903" y="1770638"/>
            <a:ext cx="4608512" cy="47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342900" indent="-342900">
              <a:buFont typeface="Wingdings" pitchFamily="2" charset="2"/>
              <a:buChar char="Ø"/>
              <a:tabLst>
                <a:tab pos="0" algn="l"/>
                <a:tab pos="914400" algn="l"/>
              </a:tabLst>
            </a:pPr>
            <a:r>
              <a:rPr lang="en-US" sz="1900" dirty="0">
                <a:solidFill>
                  <a:srgbClr val="0000CC"/>
                </a:solidFill>
                <a:latin typeface="Arial" charset="0"/>
              </a:rPr>
              <a:t>The Department of Survey and Mapping Malaysia has launched the MNCGN website called “</a:t>
            </a:r>
            <a:r>
              <a:rPr lang="en-US" sz="1900" dirty="0" err="1">
                <a:solidFill>
                  <a:srgbClr val="0000CC"/>
                </a:solidFill>
                <a:latin typeface="Arial" charset="0"/>
              </a:rPr>
              <a:t>MyGeoname</a:t>
            </a:r>
            <a:r>
              <a:rPr lang="en-US" sz="1900" dirty="0">
                <a:solidFill>
                  <a:srgbClr val="0000CC"/>
                </a:solidFill>
                <a:latin typeface="Arial" charset="0"/>
              </a:rPr>
              <a:t>” in July 2006.  </a:t>
            </a:r>
            <a:endParaRPr lang="en-US" sz="1900" dirty="0" smtClean="0">
              <a:solidFill>
                <a:srgbClr val="0000CC"/>
              </a:solidFill>
              <a:latin typeface="Arial" charset="0"/>
            </a:endParaRPr>
          </a:p>
          <a:p>
            <a:pPr marL="342900" indent="-342900">
              <a:buFont typeface="Wingdings" pitchFamily="2" charset="2"/>
              <a:buChar char="q"/>
              <a:tabLst>
                <a:tab pos="0" algn="l"/>
                <a:tab pos="914400" algn="l"/>
              </a:tabLst>
            </a:pPr>
            <a:endParaRPr lang="en-US" sz="1900" dirty="0" smtClean="0">
              <a:solidFill>
                <a:srgbClr val="0000CC"/>
              </a:solidFill>
              <a:latin typeface="Arial" charset="0"/>
            </a:endParaRPr>
          </a:p>
          <a:p>
            <a:pPr>
              <a:tabLst>
                <a:tab pos="0" algn="l"/>
                <a:tab pos="914400" algn="l"/>
              </a:tabLst>
            </a:pPr>
            <a:endParaRPr lang="en-US" sz="1900" dirty="0">
              <a:solidFill>
                <a:srgbClr val="0000CC"/>
              </a:solidFill>
              <a:latin typeface="Arial" charset="0"/>
            </a:endParaRPr>
          </a:p>
          <a:p>
            <a:pPr marL="342900" indent="-342900">
              <a:buFont typeface="Wingdings" pitchFamily="2" charset="2"/>
              <a:buChar char="Ø"/>
              <a:tabLst>
                <a:tab pos="0" algn="l"/>
                <a:tab pos="914400" algn="l"/>
              </a:tabLst>
            </a:pPr>
            <a:r>
              <a:rPr lang="en-US" sz="1900" dirty="0" smtClean="0">
                <a:solidFill>
                  <a:srgbClr val="0000CC"/>
                </a:solidFill>
                <a:latin typeface="Arial" charset="0"/>
              </a:rPr>
              <a:t>Through </a:t>
            </a:r>
            <a:r>
              <a:rPr lang="en-US" sz="1900" dirty="0">
                <a:solidFill>
                  <a:srgbClr val="0000CC"/>
                </a:solidFill>
                <a:latin typeface="Arial" charset="0"/>
              </a:rPr>
              <a:t>this website all information related to </a:t>
            </a:r>
            <a:r>
              <a:rPr lang="en-US" sz="1900" dirty="0" err="1">
                <a:solidFill>
                  <a:srgbClr val="0000CC"/>
                </a:solidFill>
                <a:latin typeface="Arial" charset="0"/>
              </a:rPr>
              <a:t>geonaming</a:t>
            </a:r>
            <a:r>
              <a:rPr lang="en-US" sz="1900" dirty="0">
                <a:solidFill>
                  <a:srgbClr val="0000CC"/>
                </a:solidFill>
                <a:latin typeface="Arial" charset="0"/>
              </a:rPr>
              <a:t> activities can be accessed at </a:t>
            </a:r>
            <a:r>
              <a:rPr lang="en-US" sz="1900" dirty="0">
                <a:solidFill>
                  <a:srgbClr val="990000"/>
                </a:solidFill>
                <a:latin typeface="Arial" charset="0"/>
                <a:hlinkClick r:id="rId5"/>
              </a:rPr>
              <a:t>http://www.jupem.gov.my/Geonames/splash.aspx</a:t>
            </a:r>
            <a:r>
              <a:rPr lang="en-US" sz="1900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sz="1900" dirty="0">
                <a:solidFill>
                  <a:srgbClr val="0000CC"/>
                </a:solidFill>
                <a:latin typeface="Arial" charset="0"/>
              </a:rPr>
              <a:t>by all the MNCGN members and is link to UNGEGN website and other countries related to the geographical naming.</a:t>
            </a:r>
          </a:p>
          <a:p>
            <a:pPr marL="347663" lvl="1" indent="109538">
              <a:tabLst>
                <a:tab pos="0" algn="l"/>
                <a:tab pos="914400" algn="l"/>
              </a:tabLst>
            </a:pPr>
            <a:endParaRPr lang="en-US" sz="1900" b="0" dirty="0">
              <a:solidFill>
                <a:srgbClr val="990000"/>
              </a:solidFill>
              <a:latin typeface="Arial" charset="0"/>
            </a:endParaRPr>
          </a:p>
          <a:p>
            <a:pPr>
              <a:tabLst>
                <a:tab pos="0" algn="l"/>
                <a:tab pos="914400" algn="l"/>
              </a:tabLst>
            </a:pPr>
            <a:r>
              <a:rPr lang="en-US" sz="2000" dirty="0">
                <a:solidFill>
                  <a:srgbClr val="990000"/>
                </a:solidFill>
                <a:latin typeface="Arial" charset="0"/>
              </a:rPr>
              <a:t>    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55506"/>
            <a:ext cx="3168352" cy="301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03006" y="6021288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3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72101" y="1053316"/>
            <a:ext cx="69993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465138" algn="l"/>
              </a:tabLst>
            </a:pP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4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.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Development of Geographical Names Database</a:t>
            </a:r>
            <a:endParaRPr lang="en-US" sz="2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043608" y="1700808"/>
            <a:ext cx="7543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MY" sz="2000" dirty="0">
                <a:solidFill>
                  <a:srgbClr val="0000CC"/>
                </a:solidFill>
                <a:latin typeface="Arial" charset="0"/>
              </a:rPr>
              <a:t>A</a:t>
            </a:r>
            <a:r>
              <a:rPr lang="en-MY" sz="2000" dirty="0" smtClean="0">
                <a:solidFill>
                  <a:srgbClr val="0000CC"/>
                </a:solidFill>
                <a:latin typeface="Arial" charset="0"/>
              </a:rPr>
              <a:t>lmost </a:t>
            </a:r>
            <a:r>
              <a:rPr lang="en-MY" sz="2000" dirty="0">
                <a:solidFill>
                  <a:srgbClr val="0000CC"/>
                </a:solidFill>
                <a:latin typeface="Arial" charset="0"/>
              </a:rPr>
              <a:t>completes the verification of geographical names database using digital topographical database at a scale of 1:25 000 for Peninsular Malaysia and 1:50 000 and 1:25 000 for the states of Sabah and Sarawak. </a:t>
            </a:r>
            <a:endParaRPr lang="en-MY" sz="2000" dirty="0" smtClean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6666"/>
              </a:buClr>
            </a:pPr>
            <a:endParaRPr lang="en-US" sz="2000" dirty="0" smtClean="0">
              <a:solidFill>
                <a:srgbClr val="0000CC"/>
              </a:solidFill>
              <a:latin typeface="Arial" charset="0"/>
              <a:cs typeface="+mn-cs"/>
            </a:endParaRP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MY" sz="2000" dirty="0">
                <a:solidFill>
                  <a:srgbClr val="0000CC"/>
                </a:solidFill>
                <a:latin typeface="Arial" charset="0"/>
              </a:rPr>
              <a:t>R</a:t>
            </a:r>
            <a:r>
              <a:rPr lang="en-MY" sz="2000" dirty="0" smtClean="0">
                <a:solidFill>
                  <a:srgbClr val="0000CC"/>
                </a:solidFill>
                <a:latin typeface="Arial" charset="0"/>
              </a:rPr>
              <a:t>ecently </a:t>
            </a:r>
            <a:r>
              <a:rPr lang="en-MY" sz="2000" dirty="0">
                <a:solidFill>
                  <a:srgbClr val="0000CC"/>
                </a:solidFill>
                <a:latin typeface="Arial" charset="0"/>
              </a:rPr>
              <a:t>continues with the verification of the geographical names using the digital topographical database at a scale of 1:5 000 and 1:10 000 and involved the following features:</a:t>
            </a:r>
            <a:endParaRPr lang="en-US" sz="2000" dirty="0" smtClean="0">
              <a:solidFill>
                <a:srgbClr val="0000CC"/>
              </a:solidFill>
              <a:latin typeface="Arial" charset="0"/>
              <a:cs typeface="+mn-cs"/>
            </a:endParaRP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6666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9129" y="4437112"/>
            <a:ext cx="4572000" cy="18312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i.	Residential Building</a:t>
            </a:r>
          </a:p>
          <a:p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ii.	</a:t>
            </a:r>
            <a:r>
              <a:rPr lang="en-MY" sz="1900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Commercial Building</a:t>
            </a:r>
          </a:p>
          <a:p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iii.	Industrial Building</a:t>
            </a:r>
          </a:p>
          <a:p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iv.	</a:t>
            </a:r>
            <a:r>
              <a:rPr lang="en-MY" sz="1900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Government Building</a:t>
            </a:r>
          </a:p>
          <a:p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v.	Public Building</a:t>
            </a:r>
          </a:p>
          <a:p>
            <a:endParaRPr lang="en-MY" dirty="0"/>
          </a:p>
        </p:txBody>
      </p:sp>
      <p:grpSp>
        <p:nvGrpSpPr>
          <p:cNvPr id="8" name="Group 7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9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11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11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03007" y="6085820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9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63688" y="1988840"/>
            <a:ext cx="45720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MY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vi.          </a:t>
            </a:r>
            <a:r>
              <a:rPr lang="en-MY" sz="19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Educational </a:t>
            </a:r>
            <a:r>
              <a:rPr lang="en-MY" sz="1900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Building</a:t>
            </a:r>
          </a:p>
          <a:p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vii.	Religious Building </a:t>
            </a:r>
          </a:p>
          <a:p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viii.	</a:t>
            </a:r>
            <a:r>
              <a:rPr lang="en-MY" sz="1900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Recreational Building </a:t>
            </a:r>
          </a:p>
          <a:p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ix.	Recreational Area </a:t>
            </a:r>
          </a:p>
          <a:p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x.	</a:t>
            </a:r>
            <a:r>
              <a:rPr lang="en-MY" sz="1900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Cemetery Area </a:t>
            </a:r>
          </a:p>
          <a:p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xi.	Terminal </a:t>
            </a:r>
          </a:p>
          <a:p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xii.	</a:t>
            </a:r>
            <a:r>
              <a:rPr lang="en-MY" sz="1900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River</a:t>
            </a:r>
          </a:p>
          <a:p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xiii.	Road</a:t>
            </a:r>
          </a:p>
          <a:p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xiv.	</a:t>
            </a:r>
            <a:r>
              <a:rPr lang="en-MY" sz="1900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Housing Area</a:t>
            </a:r>
          </a:p>
          <a:p>
            <a:r>
              <a:rPr lang="en-MY" sz="19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xv.	Village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72101" y="1268759"/>
            <a:ext cx="69993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465138" algn="l"/>
              </a:tabLst>
            </a:pP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4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.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Development of Geographical Names Database</a:t>
            </a:r>
            <a:endParaRPr lang="en-US" sz="22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8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10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03006" y="6021288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87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6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8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36474" y="938443"/>
            <a:ext cx="66563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465138" algn="l"/>
              </a:tabLst>
            </a:pP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5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.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Naming of Islands and 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Geographical 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Entities</a:t>
            </a:r>
            <a:endParaRPr lang="en-US" sz="2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36474" y="1369479"/>
            <a:ext cx="7467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6666"/>
              </a:buClr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Established in June 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2006 and is chair by the National Hydrographic Centre (NHC). </a:t>
            </a:r>
          </a:p>
          <a:p>
            <a:pPr>
              <a:buClr>
                <a:srgbClr val="006666"/>
              </a:buClr>
            </a:pPr>
            <a:endParaRPr lang="en-US" sz="2000" dirty="0">
              <a:solidFill>
                <a:srgbClr val="0000FF"/>
              </a:solidFill>
              <a:latin typeface="Arial" charset="0"/>
            </a:endParaRPr>
          </a:p>
          <a:p>
            <a:pPr>
              <a:buClr>
                <a:srgbClr val="006666"/>
              </a:buClr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Tasks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;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771115" y="2692918"/>
            <a:ext cx="439248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06400" indent="-406400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00CC"/>
                </a:solidFill>
                <a:latin typeface="Arial" charset="0"/>
              </a:rPr>
              <a:t>Carry out surveys and researches as well as identifying and proposing the naming of islands and off-shore geographic entities which has no names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.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71115" y="4534047"/>
            <a:ext cx="437694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7663" indent="-347663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00CC"/>
                </a:solidFill>
                <a:latin typeface="Arial" charset="0"/>
              </a:rPr>
              <a:t>Identify and collect all related information of islands and 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geographic 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entities including from charts, gazettes, maps, agreements and related documents.</a:t>
            </a:r>
          </a:p>
        </p:txBody>
      </p:sp>
      <p:pic>
        <p:nvPicPr>
          <p:cNvPr id="15" name="Picture 14" descr="cid:image001.jpg@01CBC783.9FE46620"/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31198"/>
            <a:ext cx="3478872" cy="3067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73084" y="6021288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7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043608" y="1196752"/>
            <a:ext cx="48966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OUTLINE</a:t>
            </a:r>
            <a:endParaRPr lang="en-US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03007" y="6021288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12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3" name="Group 12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14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14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3" name="Rectangle 2"/>
          <p:cNvSpPr/>
          <p:nvPr/>
        </p:nvSpPr>
        <p:spPr>
          <a:xfrm>
            <a:off x="1547664" y="2100217"/>
            <a:ext cx="30243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buClr>
                <a:schemeClr val="hlink"/>
              </a:buClr>
            </a:pPr>
            <a:r>
              <a:rPr lang="en-GB" sz="2800" dirty="0">
                <a:solidFill>
                  <a:srgbClr val="0000CC"/>
                </a:solidFill>
                <a:latin typeface="Arial" charset="0"/>
              </a:rPr>
              <a:t>Introduction</a:t>
            </a:r>
            <a:endParaRPr lang="en-GB" sz="2800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36150" y="2820297"/>
            <a:ext cx="30243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buClr>
                <a:schemeClr val="hlink"/>
              </a:buClr>
            </a:pPr>
            <a:r>
              <a:rPr lang="en-GB" sz="2800" dirty="0" smtClean="0">
                <a:solidFill>
                  <a:srgbClr val="0000CC"/>
                </a:solidFill>
                <a:latin typeface="Arial" charset="0"/>
              </a:rPr>
              <a:t>Background</a:t>
            </a:r>
            <a:endParaRPr lang="en-GB" sz="2800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54803" y="3789040"/>
            <a:ext cx="30243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buClr>
                <a:schemeClr val="hlink"/>
              </a:buClr>
            </a:pPr>
            <a:r>
              <a:rPr lang="en-GB" sz="2800" dirty="0" smtClean="0">
                <a:solidFill>
                  <a:srgbClr val="0000CC"/>
                </a:solidFill>
                <a:latin typeface="Arial" charset="0"/>
              </a:rPr>
              <a:t>Activities</a:t>
            </a:r>
            <a:endParaRPr lang="en-GB" sz="2800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36150" y="4534575"/>
            <a:ext cx="30243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buClr>
                <a:schemeClr val="hlink"/>
              </a:buClr>
            </a:pPr>
            <a:r>
              <a:rPr lang="en-GB" sz="2800" dirty="0" smtClean="0">
                <a:solidFill>
                  <a:srgbClr val="0000CC"/>
                </a:solidFill>
                <a:latin typeface="Arial" charset="0"/>
              </a:rPr>
              <a:t>Conclusion</a:t>
            </a:r>
            <a:endParaRPr lang="en-GB" sz="2800" dirty="0">
              <a:solidFill>
                <a:srgbClr val="0000CC"/>
              </a:solidFill>
              <a:latin typeface="Arial" charset="0"/>
            </a:endParaRPr>
          </a:p>
        </p:txBody>
      </p:sp>
      <p:cxnSp>
        <p:nvCxnSpPr>
          <p:cNvPr id="9" name="Straight Arrow Connector 8"/>
          <p:cNvCxnSpPr>
            <a:endCxn id="16" idx="1"/>
          </p:cNvCxnSpPr>
          <p:nvPr/>
        </p:nvCxnSpPr>
        <p:spPr>
          <a:xfrm>
            <a:off x="4579139" y="2820297"/>
            <a:ext cx="657011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7" idx="3"/>
          </p:cNvCxnSpPr>
          <p:nvPr/>
        </p:nvCxnSpPr>
        <p:spPr>
          <a:xfrm flipH="1">
            <a:off x="4579139" y="3540377"/>
            <a:ext cx="657011" cy="60870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3"/>
          </p:cNvCxnSpPr>
          <p:nvPr/>
        </p:nvCxnSpPr>
        <p:spPr>
          <a:xfrm>
            <a:off x="4579139" y="4149080"/>
            <a:ext cx="657011" cy="64807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81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6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8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65872" y="1053316"/>
            <a:ext cx="66563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465138" algn="l"/>
              </a:tabLst>
            </a:pP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5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.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Naming of Islands and 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Geographical 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Entities</a:t>
            </a:r>
            <a:endParaRPr lang="en-US" sz="2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89095" y="1860848"/>
            <a:ext cx="43924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7663" indent="-347663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Documenting 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and updating the list of islands and geographical entities.</a:t>
            </a:r>
          </a:p>
        </p:txBody>
      </p:sp>
      <p:pic>
        <p:nvPicPr>
          <p:cNvPr id="12" name="Picture 11" descr="cid:image001.jpg@01CBC783.9FE46620"/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360" y="2113144"/>
            <a:ext cx="3478872" cy="3067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89095" y="3140968"/>
            <a:ext cx="449426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7663" indent="-347663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00CC"/>
                </a:solidFill>
                <a:latin typeface="Arial" charset="0"/>
              </a:rPr>
              <a:t>Propose new names for existing islands and 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geographic 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entities related to the characteristic of geographical entities in accordance with the guidelines for the Standardization of Undersea Feature Names produced by the International Hydrographic Organization (IHO).</a:t>
            </a:r>
          </a:p>
          <a:p>
            <a:pPr marL="347663" indent="-347663">
              <a:buClr>
                <a:srgbClr val="006666"/>
              </a:buClr>
              <a:buFont typeface="Wingdings" pitchFamily="2" charset="2"/>
              <a:buChar char="Ø"/>
            </a:pPr>
            <a:endParaRPr lang="en-US" sz="2000" dirty="0">
              <a:solidFill>
                <a:srgbClr val="0000CC"/>
              </a:solidFill>
              <a:latin typeface="Arial" charset="0"/>
            </a:endParaRPr>
          </a:p>
          <a:p>
            <a:pPr marL="347663" indent="-347663">
              <a:buClr>
                <a:srgbClr val="006666"/>
              </a:buClr>
              <a:buFont typeface="Wingdings" pitchFamily="2" charset="2"/>
              <a:buChar char="Ø"/>
            </a:pPr>
            <a:endParaRPr lang="en-US" sz="2000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73084" y="6021288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1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6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8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11560" y="1124744"/>
            <a:ext cx="784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6666"/>
              </a:buClr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Status in preparing the listing of islands and geographical entities for each state is as follows;</a:t>
            </a:r>
          </a:p>
        </p:txBody>
      </p:sp>
      <p:graphicFrame>
        <p:nvGraphicFramePr>
          <p:cNvPr id="11" name="Group 16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587338904"/>
              </p:ext>
            </p:extLst>
          </p:nvPr>
        </p:nvGraphicFramePr>
        <p:xfrm>
          <a:off x="633021" y="2132856"/>
          <a:ext cx="7704856" cy="3606500"/>
        </p:xfrm>
        <a:graphic>
          <a:graphicData uri="http://schemas.openxmlformats.org/drawingml/2006/table">
            <a:tbl>
              <a:tblPr/>
              <a:tblGrid>
                <a:gridCol w="1584176"/>
                <a:gridCol w="3274742"/>
                <a:gridCol w="2845938"/>
              </a:tblGrid>
              <a:tr h="51587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Status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Document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State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640041"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Published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Volume I </a:t>
                      </a:r>
                      <a:r>
                        <a:rPr kumimoji="0" lang="ms-MY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(3rd </a:t>
                      </a:r>
                      <a:r>
                        <a:rPr kumimoji="0" lang="ms-MY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Edition)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D3D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Kedah, Johor, Kelantan, Pahang, Terengganu, Labuan and Penang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D3D8"/>
                    </a:solidFill>
                  </a:tcPr>
                </a:tc>
              </a:tr>
              <a:tr h="640041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ms-MY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Volume II </a:t>
                      </a:r>
                      <a:r>
                        <a:rPr kumimoji="0" lang="ms-MY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(3rd </a:t>
                      </a:r>
                      <a:r>
                        <a:rPr kumimoji="0" lang="ms-MY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Edition)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Selangor, Perak, Melaka, Perlis, Negeri Sembilan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</a:tr>
              <a:tr h="560853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ms-MY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Volume III (1st Edition)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D3D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Sabah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D3D8"/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Waiting for State Authorities actions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ms-MY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Volume IV</a:t>
                      </a:r>
                      <a:endParaRPr kumimoji="0" lang="en-MY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Sarawak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</a:tr>
            </a:tbl>
          </a:graphicData>
        </a:graphic>
      </p:graphicFrame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03006" y="6093296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13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6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8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65844" y="926899"/>
            <a:ext cx="375942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465138" algn="l"/>
              </a:tabLst>
            </a:pP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.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Workshop and Briefing</a:t>
            </a:r>
            <a:endParaRPr lang="en-US" sz="2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959819" y="1412776"/>
            <a:ext cx="7643813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2860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  <a:tabLst>
                <a:tab pos="228600" algn="l"/>
                <a:tab pos="457200" algn="l"/>
                <a:tab pos="914400" algn="l"/>
                <a:tab pos="1257300" algn="l"/>
              </a:tabLst>
            </a:pPr>
            <a:r>
              <a:rPr lang="ms-MY" sz="2000" b="0" dirty="0">
                <a:solidFill>
                  <a:srgbClr val="990000"/>
                </a:solidFill>
                <a:latin typeface="Arial" charset="0"/>
              </a:rPr>
              <a:t>   </a:t>
            </a:r>
            <a:r>
              <a:rPr lang="ms-MY" sz="2000" dirty="0">
                <a:solidFill>
                  <a:srgbClr val="0000CC"/>
                </a:solidFill>
                <a:latin typeface="Arial" charset="0"/>
              </a:rPr>
              <a:t>The objective is to disseminate information on the   	</a:t>
            </a:r>
            <a:br>
              <a:rPr lang="ms-MY" sz="2000" dirty="0">
                <a:solidFill>
                  <a:srgbClr val="0000CC"/>
                </a:solidFill>
                <a:latin typeface="Arial" charset="0"/>
              </a:rPr>
            </a:br>
            <a:r>
              <a:rPr lang="ms-MY" sz="2000" dirty="0">
                <a:solidFill>
                  <a:srgbClr val="0000CC"/>
                </a:solidFill>
                <a:latin typeface="Arial" charset="0"/>
              </a:rPr>
              <a:t>	   Guidelines and to discuss the progress of validating the		   	Geographical Names Database. </a:t>
            </a:r>
            <a:endParaRPr lang="ms-MY" sz="2000" dirty="0" smtClean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tabLst>
                <a:tab pos="228600" algn="l"/>
                <a:tab pos="457200" algn="l"/>
                <a:tab pos="914400" algn="l"/>
                <a:tab pos="1257300" algn="l"/>
              </a:tabLst>
            </a:pPr>
            <a:endParaRPr lang="ms-MY" sz="2000" dirty="0">
              <a:solidFill>
                <a:srgbClr val="0000CC"/>
              </a:solidFill>
              <a:latin typeface="Arial" charset="0"/>
            </a:endParaRPr>
          </a:p>
          <a:p>
            <a:pPr indent="22860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  <a:tabLst>
                <a:tab pos="228600" algn="l"/>
                <a:tab pos="457200" algn="l"/>
                <a:tab pos="914400" algn="l"/>
                <a:tab pos="1257300" algn="l"/>
              </a:tabLst>
            </a:pPr>
            <a:r>
              <a:rPr lang="ms-MY" sz="2000" dirty="0">
                <a:solidFill>
                  <a:srgbClr val="0000CC"/>
                </a:solidFill>
                <a:latin typeface="Arial" charset="0"/>
              </a:rPr>
              <a:t>   To help participants understand the importance of 	 </a:t>
            </a:r>
            <a:br>
              <a:rPr lang="ms-MY" sz="2000" dirty="0">
                <a:solidFill>
                  <a:srgbClr val="0000CC"/>
                </a:solidFill>
                <a:latin typeface="Arial" charset="0"/>
              </a:rPr>
            </a:br>
            <a:r>
              <a:rPr lang="ms-MY" sz="2000" dirty="0">
                <a:solidFill>
                  <a:srgbClr val="0000CC"/>
                </a:solidFill>
                <a:latin typeface="Arial" charset="0"/>
              </a:rPr>
              <a:t>      coordinated geographical naming and their input </a:t>
            </a:r>
            <a:r>
              <a:rPr lang="ms-MY" sz="2000" dirty="0" smtClean="0">
                <a:solidFill>
                  <a:srgbClr val="0000CC"/>
                </a:solidFill>
                <a:latin typeface="Arial" charset="0"/>
              </a:rPr>
              <a:t>on </a:t>
            </a:r>
            <a:r>
              <a:rPr lang="ms-MY" sz="2000" dirty="0">
                <a:solidFill>
                  <a:srgbClr val="0000CC"/>
                </a:solidFill>
                <a:latin typeface="Arial" charset="0"/>
              </a:rPr>
              <a:t>the  		   Geographical Names Database</a:t>
            </a:r>
            <a:r>
              <a:rPr lang="ms-MY" sz="2000" dirty="0" smtClean="0">
                <a:solidFill>
                  <a:srgbClr val="0000CC"/>
                </a:solidFill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tabLst>
                <a:tab pos="228600" algn="l"/>
                <a:tab pos="457200" algn="l"/>
                <a:tab pos="914400" algn="l"/>
                <a:tab pos="1257300" algn="l"/>
              </a:tabLst>
            </a:pPr>
            <a:endParaRPr lang="ms-MY" sz="2000" dirty="0" smtClean="0">
              <a:solidFill>
                <a:srgbClr val="0000CC"/>
              </a:solidFill>
              <a:latin typeface="Arial" charset="0"/>
            </a:endParaRPr>
          </a:p>
          <a:p>
            <a:pPr indent="22860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  <a:tabLst>
                <a:tab pos="228600" algn="l"/>
                <a:tab pos="457200" algn="l"/>
                <a:tab pos="914400" algn="l"/>
                <a:tab pos="1257300" algn="l"/>
              </a:tabLst>
            </a:pPr>
            <a:r>
              <a:rPr lang="ms-MY" sz="2000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ms-MY" sz="2000" dirty="0">
                <a:solidFill>
                  <a:srgbClr val="0000CC"/>
                </a:solidFill>
                <a:latin typeface="Arial" charset="0"/>
              </a:rPr>
              <a:t>	This effort was expected to support the implementation of 		</a:t>
            </a:r>
            <a:r>
              <a:rPr lang="ms-MY" sz="2000" dirty="0" smtClean="0">
                <a:solidFill>
                  <a:srgbClr val="0000CC"/>
                </a:solidFill>
                <a:latin typeface="Arial" charset="0"/>
              </a:rPr>
              <a:t>    the MyGDI </a:t>
            </a:r>
            <a:r>
              <a:rPr lang="ms-MY" sz="2000" dirty="0">
                <a:solidFill>
                  <a:srgbClr val="0000CC"/>
                </a:solidFill>
                <a:latin typeface="Arial" charset="0"/>
              </a:rPr>
              <a:t>initiatives which is undertaken by MaCGDI.</a:t>
            </a:r>
            <a:endParaRPr lang="en-GB" sz="2000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12" name="Picture 3" descr="C:\Documents and Settings\khair\Desktop\STD_Gambar Aktiviti\PDNG\06_PERLIS_28-29 Apr 2009\IMG_08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0363" y="5013176"/>
            <a:ext cx="1694926" cy="1241167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DSC00126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661884" y="5011261"/>
            <a:ext cx="2126980" cy="123116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C:\Documents and Settings\khair\Desktop\STD_Gambar Aktiviti\PDNG\05_PENANG_20-21 Apr 2009\IMG_08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13648" y="4994235"/>
            <a:ext cx="2082750" cy="1241167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5" descr="C:\Documents and Settings\khair\Desktop\STD_Gambar Aktiviti\PDNG\05_PENANG_20-21 Apr 2009\IMG_074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7" y="4994234"/>
            <a:ext cx="1739156" cy="1241167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180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6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8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55576" y="918132"/>
            <a:ext cx="73102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465138" algn="l"/>
              </a:tabLst>
            </a:pP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7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.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2200" b="1" dirty="0" err="1" smtClean="0">
                <a:solidFill>
                  <a:srgbClr val="FF0000"/>
                </a:solidFill>
                <a:latin typeface="Arial" charset="0"/>
              </a:rPr>
              <a:t>Toponymic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 Guidelines for Map and Other Editors </a:t>
            </a:r>
          </a:p>
          <a:p>
            <a:pPr>
              <a:tabLst>
                <a:tab pos="465138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     for International Use</a:t>
            </a:r>
            <a:endParaRPr lang="en-US" sz="2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9358" y="1772816"/>
            <a:ext cx="784312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This document which will be in both English and Malay language </a:t>
            </a:r>
            <a: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will  include </a:t>
            </a:r>
            <a:r>
              <a:rPr lang="en-MY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several topics as follows:</a:t>
            </a:r>
            <a:br>
              <a:rPr lang="en-MY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MY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MY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i.     </a:t>
            </a:r>
            <a: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Introduction</a:t>
            </a:r>
            <a: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57188" indent="-177800">
              <a:buAutoNum type="romanLcPeriod" startAt="2"/>
            </a:pPr>
            <a: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MY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Language</a:t>
            </a:r>
            <a:endParaRPr lang="en-MY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  <a:p>
            <a:pPr marL="179388">
              <a:buAutoNum type="romanLcPeriod" startAt="2"/>
            </a:pPr>
            <a: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Spelling </a:t>
            </a:r>
            <a:r>
              <a:rPr lang="en-MY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Pronunciation</a:t>
            </a:r>
            <a:b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iv.   </a:t>
            </a:r>
            <a:r>
              <a:rPr lang="en-MY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Dialect </a:t>
            </a:r>
            <a:r>
              <a:rPr lang="en-MY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MY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v.    Geographical Names </a:t>
            </a:r>
            <a:r>
              <a:rPr lang="en-MY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Authority and Standardization of </a:t>
            </a:r>
            <a: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57188"/>
            <a: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Geographical Names</a:t>
            </a:r>
          </a:p>
          <a:p>
            <a:pPr marL="179388"/>
            <a: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vi.   </a:t>
            </a:r>
            <a:r>
              <a:rPr lang="en-MY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Administration Level</a:t>
            </a:r>
            <a:r>
              <a:rPr lang="en-MY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MY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vii.  Resources</a:t>
            </a:r>
            <a:r>
              <a:rPr lang="en-MY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MY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viii. </a:t>
            </a:r>
            <a:r>
              <a:rPr lang="en-MY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Glossary </a:t>
            </a:r>
            <a:r>
              <a:rPr lang="en-MY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MY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Appellatives, </a:t>
            </a:r>
            <a:r>
              <a:rPr lang="en-MY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Adjectives and Other Words </a:t>
            </a:r>
            <a:r>
              <a:rPr lang="en-MY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57188"/>
            <a:r>
              <a:rPr lang="en-MY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MY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MY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Necessary for the Understanding of Maps </a:t>
            </a:r>
            <a:endParaRPr lang="en-MY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  <a:p>
            <a:pPr marL="579438" indent="-400050">
              <a:buAutoNum type="romanLcPeriod" startAt="9"/>
            </a:pPr>
            <a: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Abbreviations </a:t>
            </a:r>
            <a:r>
              <a:rPr lang="en-MY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of Geographical Terms and Other Words Used in </a:t>
            </a:r>
            <a:r>
              <a:rPr lang="en-MY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Map</a:t>
            </a:r>
          </a:p>
          <a:p>
            <a:pPr marL="579438" indent="-400050">
              <a:buAutoNum type="romanLcPeriod" startAt="9"/>
            </a:pP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Acknowledgements</a:t>
            </a:r>
            <a:endParaRPr lang="en-US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  <a:p>
            <a:pPr marL="579438" indent="-400050">
              <a:buAutoNum type="romanLcPeriod" startAt="9"/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Reference</a:t>
            </a:r>
          </a:p>
          <a:p>
            <a:pPr marL="579438" indent="-400050">
              <a:buAutoNum type="romanLcPeriod" startAt="9"/>
            </a:pP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Annex (Map of Peninsular Malaysia, Sabah &amp; Sarawak)</a:t>
            </a:r>
            <a:endParaRPr lang="en-MY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L" b="1" dirty="0">
                <a:solidFill>
                  <a:srgbClr val="FF33CC"/>
                </a:solidFill>
              </a:rPr>
              <a:t> </a:t>
            </a:r>
            <a:endParaRPr lang="en-MY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8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051871" y="2060848"/>
            <a:ext cx="4816273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MY" sz="2000" dirty="0">
                <a:solidFill>
                  <a:srgbClr val="0000CC"/>
                </a:solidFill>
                <a:latin typeface="Arial" charset="0"/>
              </a:rPr>
              <a:t>The draft of the </a:t>
            </a:r>
            <a:r>
              <a:rPr lang="en-MY" sz="2000" dirty="0" smtClean="0">
                <a:solidFill>
                  <a:srgbClr val="0000CC"/>
                </a:solidFill>
                <a:latin typeface="Arial" charset="0"/>
              </a:rPr>
              <a:t>document was </a:t>
            </a:r>
            <a:r>
              <a:rPr lang="en-MY" sz="2000" dirty="0">
                <a:solidFill>
                  <a:srgbClr val="0000CC"/>
                </a:solidFill>
                <a:latin typeface="Arial" charset="0"/>
              </a:rPr>
              <a:t>send to </a:t>
            </a:r>
            <a:r>
              <a:rPr lang="en-MY" sz="2000" dirty="0" err="1">
                <a:solidFill>
                  <a:srgbClr val="0000CC"/>
                </a:solidFill>
                <a:latin typeface="Arial" charset="0"/>
              </a:rPr>
              <a:t>Dr.</a:t>
            </a:r>
            <a:r>
              <a:rPr lang="en-MY" sz="2000" dirty="0">
                <a:solidFill>
                  <a:srgbClr val="0000CC"/>
                </a:solidFill>
                <a:latin typeface="Arial" charset="0"/>
              </a:rPr>
              <a:t> Hubert Bergmann from Austria, who is the coordinator for UNGEGN </a:t>
            </a:r>
            <a:r>
              <a:rPr lang="en-MY" sz="2000" dirty="0" err="1">
                <a:solidFill>
                  <a:srgbClr val="0000CC"/>
                </a:solidFill>
                <a:latin typeface="Arial" charset="0"/>
              </a:rPr>
              <a:t>Toponymic</a:t>
            </a:r>
            <a:r>
              <a:rPr lang="en-MY" sz="20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MY" sz="2000" dirty="0" err="1">
                <a:solidFill>
                  <a:srgbClr val="0000CC"/>
                </a:solidFill>
                <a:latin typeface="Arial" charset="0"/>
              </a:rPr>
              <a:t>Gudelines</a:t>
            </a:r>
            <a:r>
              <a:rPr lang="en-MY" sz="2000" dirty="0">
                <a:solidFill>
                  <a:srgbClr val="0000CC"/>
                </a:solidFill>
                <a:latin typeface="Arial" charset="0"/>
              </a:rPr>
              <a:t> for Map and Other Editors on January 2014 for his comment</a:t>
            </a:r>
            <a:r>
              <a:rPr lang="en-MY" sz="2000" dirty="0" smtClean="0">
                <a:solidFill>
                  <a:srgbClr val="0000CC"/>
                </a:solidFill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</a:pPr>
            <a:r>
              <a:rPr lang="en-MY" sz="2000" dirty="0" smtClean="0">
                <a:solidFill>
                  <a:srgbClr val="0000CC"/>
                </a:solidFill>
                <a:latin typeface="Arial" charset="0"/>
              </a:rPr>
              <a:t> </a:t>
            </a: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MY" sz="2000" dirty="0" smtClean="0">
                <a:solidFill>
                  <a:srgbClr val="0000CC"/>
                </a:solidFill>
                <a:latin typeface="Arial" charset="0"/>
              </a:rPr>
              <a:t>Malaysia </a:t>
            </a:r>
            <a:r>
              <a:rPr lang="en-MY" sz="2000" dirty="0">
                <a:solidFill>
                  <a:srgbClr val="0000CC"/>
                </a:solidFill>
                <a:latin typeface="Arial" charset="0"/>
              </a:rPr>
              <a:t>is still checking and finalising this guidelines taking into considerations a number of comments and suggestions by </a:t>
            </a:r>
            <a:r>
              <a:rPr lang="en-MY" sz="2000" dirty="0" err="1">
                <a:solidFill>
                  <a:srgbClr val="0000CC"/>
                </a:solidFill>
                <a:latin typeface="Arial" charset="0"/>
              </a:rPr>
              <a:t>Dr.</a:t>
            </a:r>
            <a:r>
              <a:rPr lang="en-MY" sz="2000" dirty="0">
                <a:solidFill>
                  <a:srgbClr val="0000CC"/>
                </a:solidFill>
                <a:latin typeface="Arial" charset="0"/>
              </a:rPr>
              <a:t> Hubert. </a:t>
            </a:r>
            <a:endParaRPr lang="en-US" sz="2000" dirty="0" smtClean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55576" y="918132"/>
            <a:ext cx="73102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465138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7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.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2200" b="1" dirty="0" err="1" smtClean="0">
                <a:solidFill>
                  <a:srgbClr val="FF0000"/>
                </a:solidFill>
                <a:latin typeface="Arial" charset="0"/>
              </a:rPr>
              <a:t>Toponymic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 Guidelines for Map and Other Editors </a:t>
            </a:r>
          </a:p>
          <a:p>
            <a:pPr>
              <a:tabLst>
                <a:tab pos="465138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     for International Use</a:t>
            </a:r>
            <a:endParaRPr lang="en-US" sz="22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06" y="1687573"/>
            <a:ext cx="2777442" cy="376790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10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12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12" descr="BARU JUMPA.jpg"/>
              <p:cNvPicPr>
                <a:picLocks noChangeAspect="1"/>
              </p:cNvPicPr>
              <p:nvPr/>
            </p:nvPicPr>
            <p:blipFill>
              <a:blip r:embed="rId5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26368" y="6021288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06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6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8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0" name="Rectangle 9"/>
          <p:cNvSpPr/>
          <p:nvPr/>
        </p:nvSpPr>
        <p:spPr>
          <a:xfrm>
            <a:off x="1187623" y="1264404"/>
            <a:ext cx="2943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65138" indent="-465138">
              <a:buFontTx/>
              <a:buNone/>
              <a:defRPr/>
            </a:pPr>
            <a:r>
              <a:rPr 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CONCLUSION</a:t>
            </a:r>
            <a:endParaRPr lang="en-US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971600" y="2060848"/>
            <a:ext cx="7467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06400" indent="-406400">
              <a:buClr>
                <a:srgbClr val="0000FF"/>
              </a:buClr>
              <a:buFont typeface="Wingdings" pitchFamily="2" charset="2"/>
              <a:buChar char="Ø"/>
              <a:tabLst>
                <a:tab pos="465138" algn="l"/>
              </a:tabLst>
            </a:pPr>
            <a:r>
              <a:rPr lang="en-US" sz="2000" dirty="0">
                <a:solidFill>
                  <a:srgbClr val="0000CC"/>
                </a:solidFill>
                <a:latin typeface="Arial" charset="0"/>
              </a:rPr>
              <a:t>Consistent use of accurate place names is an important element in effective communication worldwide, apart from supporting socio-economic development, conservation and national infrastructure. 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965763" y="3645024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06400" indent="-406400">
              <a:buClr>
                <a:srgbClr val="0000FF"/>
              </a:buClr>
              <a:buFont typeface="Wingdings" pitchFamily="2" charset="2"/>
              <a:buChar char="Ø"/>
              <a:tabLst>
                <a:tab pos="465138" algn="l"/>
              </a:tabLst>
            </a:pPr>
            <a:r>
              <a:rPr lang="en-US" sz="2000" dirty="0">
                <a:solidFill>
                  <a:srgbClr val="0000CC"/>
                </a:solidFill>
                <a:latin typeface="Arial" charset="0"/>
              </a:rPr>
              <a:t>Standard geographical names can also identify and reflect culture, heritage and landscape. </a:t>
            </a:r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52120" y="6021288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20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6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8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0" name="Rectangle 38"/>
          <p:cNvSpPr>
            <a:spLocks noChangeArrowheads="1"/>
          </p:cNvSpPr>
          <p:nvPr/>
        </p:nvSpPr>
        <p:spPr bwMode="auto">
          <a:xfrm>
            <a:off x="2411760" y="1117193"/>
            <a:ext cx="465916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6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THANK YOU</a:t>
            </a:r>
            <a:endParaRPr lang="en-US" sz="60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091" y="1976667"/>
            <a:ext cx="6750497" cy="450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3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3568" y="432277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5138" indent="-465138">
              <a:buFontTx/>
              <a:buNone/>
              <a:defRPr/>
            </a:pPr>
            <a:endParaRPr lang="en-US" sz="2800" b="1" dirty="0" smtClean="0">
              <a:solidFill>
                <a:srgbClr val="663300"/>
              </a:solidFill>
              <a:latin typeface="Tahoma" pitchFamily="34" charset="0"/>
            </a:endParaRPr>
          </a:p>
          <a:p>
            <a:pPr marL="465138" indent="-465138">
              <a:buFontTx/>
              <a:buNone/>
              <a:defRPr/>
            </a:pPr>
            <a:r>
              <a:rPr 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</a:p>
          <a:p>
            <a:pPr marL="465138" indent="-465138">
              <a:spcBef>
                <a:spcPts val="0"/>
              </a:spcBef>
              <a:buFontTx/>
              <a:buNone/>
              <a:defRPr/>
            </a:pPr>
            <a:endParaRPr lang="en-US" b="1" dirty="0" smtClean="0">
              <a:solidFill>
                <a:srgbClr val="0000CC"/>
              </a:solidFill>
            </a:endParaRPr>
          </a:p>
          <a:p>
            <a:pPr marL="0" indent="0">
              <a:buClr>
                <a:srgbClr val="006666"/>
              </a:buClr>
              <a:buNone/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report covers the period from 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May 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2013 to March 2014 since the 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last 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meeting which was held in Brunei   Darussalam.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7" name="Content Placeholder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9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9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pic>
        <p:nvPicPr>
          <p:cNvPr id="3074" name="Picture 2" descr="C:\NISH\UNGEGN_Brunei_2\foto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890" y="3378639"/>
            <a:ext cx="4768606" cy="315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91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735630" y="961586"/>
            <a:ext cx="37643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GB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n-cs"/>
              </a:rPr>
              <a:t>BACKGROUND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45896" y="1478009"/>
            <a:ext cx="5933491" cy="551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57188" indent="-357188"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en-GB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The </a:t>
            </a:r>
            <a:r>
              <a:rPr lang="en-GB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Malaysian National </a:t>
            </a:r>
            <a:r>
              <a:rPr lang="en-GB" sz="2000" dirty="0">
                <a:solidFill>
                  <a:srgbClr val="0000CC"/>
                </a:solidFill>
                <a:latin typeface="Arial" charset="0"/>
                <a:cs typeface="+mn-cs"/>
              </a:rPr>
              <a:t>Committee </a:t>
            </a:r>
            <a:r>
              <a:rPr lang="en-GB" sz="2000" dirty="0" smtClean="0">
                <a:solidFill>
                  <a:srgbClr val="0000CC"/>
                </a:solidFill>
                <a:latin typeface="Arial" charset="0"/>
              </a:rPr>
              <a:t>on</a:t>
            </a:r>
            <a:r>
              <a:rPr lang="en-GB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 </a:t>
            </a:r>
            <a:r>
              <a:rPr lang="en-GB" sz="2000" dirty="0">
                <a:solidFill>
                  <a:srgbClr val="0000CC"/>
                </a:solidFill>
                <a:latin typeface="Arial" charset="0"/>
                <a:cs typeface="+mn-cs"/>
              </a:rPr>
              <a:t>Geographical Names </a:t>
            </a:r>
            <a:r>
              <a:rPr lang="en-GB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(</a:t>
            </a:r>
            <a:r>
              <a:rPr lang="en-GB" sz="2000" dirty="0">
                <a:solidFill>
                  <a:srgbClr val="0000CC"/>
                </a:solidFill>
                <a:latin typeface="Arial" charset="0"/>
                <a:cs typeface="+mn-cs"/>
              </a:rPr>
              <a:t>MNCGN) was established on 11 September </a:t>
            </a:r>
            <a:r>
              <a:rPr lang="en-GB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2002</a:t>
            </a:r>
            <a:r>
              <a:rPr lang="en-GB" sz="20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by </a:t>
            </a:r>
            <a:r>
              <a:rPr lang="en-GB" sz="2000" dirty="0">
                <a:solidFill>
                  <a:srgbClr val="0000CC"/>
                </a:solidFill>
                <a:latin typeface="Arial" charset="0"/>
                <a:cs typeface="+mn-cs"/>
              </a:rPr>
              <a:t>the Malaysian Cabinet</a:t>
            </a:r>
            <a:r>
              <a:rPr lang="en-GB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.</a:t>
            </a:r>
          </a:p>
          <a:p>
            <a:pPr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defRPr/>
            </a:pPr>
            <a:endParaRPr lang="en-GB" sz="2000" dirty="0">
              <a:solidFill>
                <a:srgbClr val="0000CC"/>
              </a:solidFill>
              <a:latin typeface="Arial" charset="0"/>
              <a:cs typeface="+mn-cs"/>
            </a:endParaRPr>
          </a:p>
          <a:p>
            <a:pPr marL="357188" indent="-357188"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Director </a:t>
            </a:r>
            <a:r>
              <a:rPr lang="en-US" sz="2000" dirty="0">
                <a:solidFill>
                  <a:srgbClr val="0000CC"/>
                </a:solidFill>
                <a:latin typeface="Arial" charset="0"/>
                <a:cs typeface="+mn-cs"/>
              </a:rPr>
              <a:t>General of the Department of Survey 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and Mapping </a:t>
            </a:r>
            <a:r>
              <a:rPr lang="en-US" sz="2000" dirty="0">
                <a:solidFill>
                  <a:srgbClr val="0000CC"/>
                </a:solidFill>
                <a:latin typeface="Arial" charset="0"/>
                <a:cs typeface="+mn-cs"/>
              </a:rPr>
              <a:t>Malaysia,</a:t>
            </a:r>
            <a:r>
              <a:rPr lang="en-GB" sz="2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GB" sz="2000" dirty="0">
                <a:solidFill>
                  <a:srgbClr val="0000CC"/>
                </a:solidFill>
                <a:latin typeface="Arial" charset="0"/>
              </a:rPr>
              <a:t>C</a:t>
            </a:r>
            <a:r>
              <a:rPr lang="en-GB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hairs.</a:t>
            </a:r>
          </a:p>
          <a:p>
            <a:pPr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defRPr/>
            </a:pPr>
            <a:endParaRPr lang="en-GB" sz="2000" dirty="0">
              <a:solidFill>
                <a:srgbClr val="0000CC"/>
              </a:solidFill>
              <a:latin typeface="Arial" charset="0"/>
              <a:cs typeface="+mn-cs"/>
            </a:endParaRPr>
          </a:p>
          <a:p>
            <a:pPr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rgbClr val="0000CC"/>
                </a:solidFill>
                <a:latin typeface="Arial" charset="0"/>
                <a:cs typeface="+mn-cs"/>
              </a:rPr>
              <a:t>  Members consisting of representatives from the</a:t>
            </a:r>
            <a:br>
              <a:rPr lang="en-GB" sz="2000" dirty="0">
                <a:solidFill>
                  <a:srgbClr val="0000CC"/>
                </a:solidFill>
                <a:latin typeface="Arial" charset="0"/>
                <a:cs typeface="+mn-cs"/>
              </a:rPr>
            </a:br>
            <a:r>
              <a:rPr lang="en-GB" sz="2000" dirty="0">
                <a:solidFill>
                  <a:srgbClr val="0000CC"/>
                </a:solidFill>
                <a:latin typeface="Arial" charset="0"/>
                <a:cs typeface="+mn-cs"/>
              </a:rPr>
              <a:t>     federal and state agencies.</a:t>
            </a:r>
            <a:r>
              <a:rPr lang="en-US" sz="2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endParaRPr lang="en-US" sz="2000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defRPr/>
            </a:pPr>
            <a:endParaRPr lang="en-US" sz="20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 marL="357188" indent="-357188"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  <a:tabLst>
                <a:tab pos="342900" algn="l"/>
                <a:tab pos="1200150" algn="l"/>
              </a:tabLst>
              <a:defRPr/>
            </a:pPr>
            <a:r>
              <a:rPr lang="en-US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11</a:t>
            </a:r>
            <a:r>
              <a:rPr lang="en-US" sz="2000" baseline="30000" dirty="0" smtClean="0">
                <a:solidFill>
                  <a:srgbClr val="0000CC"/>
                </a:solidFill>
                <a:latin typeface="Arial" charset="0"/>
                <a:cs typeface="+mn-cs"/>
              </a:rPr>
              <a:t>th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 </a:t>
            </a:r>
            <a:r>
              <a:rPr lang="en-US" sz="2000" dirty="0">
                <a:solidFill>
                  <a:srgbClr val="0000CC"/>
                </a:solidFill>
                <a:latin typeface="Arial" charset="0"/>
                <a:cs typeface="+mn-cs"/>
              </a:rPr>
              <a:t>Meeting was held in 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Penang on 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               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3</a:t>
            </a:r>
            <a:r>
              <a:rPr lang="en-US" sz="2000" baseline="30000" dirty="0" smtClean="0">
                <a:solidFill>
                  <a:srgbClr val="0000CC"/>
                </a:solidFill>
                <a:latin typeface="Arial" charset="0"/>
              </a:rPr>
              <a:t>rd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 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December 2013.</a:t>
            </a:r>
            <a:endParaRPr lang="en-US" sz="2000" dirty="0">
              <a:solidFill>
                <a:srgbClr val="0000CC"/>
              </a:solidFill>
              <a:latin typeface="Arial" charset="0"/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Font typeface="Wingdings" pitchFamily="2" charset="2"/>
              <a:buChar char="v"/>
              <a:defRPr/>
            </a:pPr>
            <a:endParaRPr lang="en-GB" sz="2400" dirty="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9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9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pic>
        <p:nvPicPr>
          <p:cNvPr id="2050" name="Picture 2" descr="C:\NISH\JKNG2013\gambar\DSC_00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631" y="918131"/>
            <a:ext cx="2736304" cy="229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NISH\JKNG2013\gambar\DSC_00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396" y="2599349"/>
            <a:ext cx="2736304" cy="213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NISH\JKNG2013\gambar\DSC_00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396" y="4437111"/>
            <a:ext cx="2703604" cy="242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35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6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8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43608" y="1134836"/>
            <a:ext cx="727280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Organizational Structure of </a:t>
            </a:r>
            <a:endParaRPr lang="en-GB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GB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Malaysian </a:t>
            </a:r>
            <a:r>
              <a:rPr lang="en-GB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National Committee on Geographical Names 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Canvas 112"/>
          <p:cNvGrpSpPr/>
          <p:nvPr/>
        </p:nvGrpSpPr>
        <p:grpSpPr>
          <a:xfrm>
            <a:off x="1272672" y="2053128"/>
            <a:ext cx="6827720" cy="4032448"/>
            <a:chOff x="0" y="0"/>
            <a:chExt cx="5383530" cy="289052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5383530" cy="2890520"/>
            </a:xfrm>
            <a:prstGeom prst="rect">
              <a:avLst/>
            </a:prstGeom>
            <a:noFill/>
          </p:spPr>
        </p:sp>
        <p:sp>
          <p:nvSpPr>
            <p:cNvPr id="14" name="AutoShape 114"/>
            <p:cNvSpPr>
              <a:spLocks noChangeArrowheads="1"/>
            </p:cNvSpPr>
            <p:nvPr/>
          </p:nvSpPr>
          <p:spPr bwMode="auto">
            <a:xfrm>
              <a:off x="619125" y="838835"/>
              <a:ext cx="1212850" cy="549275"/>
            </a:xfrm>
            <a:prstGeom prst="flowChartAlternateProcess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/>
          </p:spPr>
          <p:txBody>
            <a:bodyPr rot="0" vert="horz" wrap="square" lIns="39625" tIns="19813" rIns="39625" bIns="19813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NATIONAL TECHNICAL COMMITTEE ON GEOGRAPHCAL NAMES</a:t>
              </a:r>
              <a:endParaRPr lang="en-MY" sz="9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9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(NTCGN)</a:t>
              </a:r>
              <a:endParaRPr lang="en-MY" sz="9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9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MY" sz="9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" name="AutoShape 115"/>
            <p:cNvSpPr>
              <a:spLocks noChangeArrowheads="1"/>
            </p:cNvSpPr>
            <p:nvPr/>
          </p:nvSpPr>
          <p:spPr bwMode="auto">
            <a:xfrm>
              <a:off x="3727450" y="533400"/>
              <a:ext cx="960120" cy="518160"/>
            </a:xfrm>
            <a:prstGeom prst="flowChartAlternateProcess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/>
          </p:spPr>
          <p:txBody>
            <a:bodyPr rot="0" vert="horz" wrap="square" lIns="39625" tIns="19813" rIns="39625" bIns="19813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STATE COMMITTEE ON GEOGRAPHICAL NAMES (SCGN)</a:t>
              </a:r>
              <a:endParaRPr lang="en-MY" sz="9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endParaRPr lang="en-MY" sz="9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9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MY" sz="9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" name="AutoShape 116"/>
            <p:cNvSpPr>
              <a:spLocks noChangeArrowheads="1"/>
            </p:cNvSpPr>
            <p:nvPr/>
          </p:nvSpPr>
          <p:spPr bwMode="auto">
            <a:xfrm>
              <a:off x="3623945" y="1433195"/>
              <a:ext cx="1206500" cy="614680"/>
            </a:xfrm>
            <a:prstGeom prst="flowChartAlternateProcess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/>
          </p:spPr>
          <p:txBody>
            <a:bodyPr rot="0" vert="horz" wrap="square" lIns="39625" tIns="19813" rIns="39625" bIns="19813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STATE TECHNICAL COMMITTEE ON GEOGRAPHICAL NAMES</a:t>
              </a:r>
              <a:endParaRPr lang="en-MY" sz="9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9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(STCGN)</a:t>
              </a:r>
              <a:endParaRPr lang="en-MY" sz="9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5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MY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7" name="AutoShape 117"/>
            <p:cNvCxnSpPr>
              <a:cxnSpLocks noChangeShapeType="1"/>
            </p:cNvCxnSpPr>
            <p:nvPr/>
          </p:nvCxnSpPr>
          <p:spPr bwMode="auto">
            <a:xfrm rot="5400000">
              <a:off x="1979930" y="519430"/>
              <a:ext cx="450850" cy="746125"/>
            </a:xfrm>
            <a:prstGeom prst="bentConnector2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18"/>
            <p:cNvCxnSpPr>
              <a:cxnSpLocks noChangeShapeType="1"/>
            </p:cNvCxnSpPr>
            <p:nvPr/>
          </p:nvCxnSpPr>
          <p:spPr bwMode="auto">
            <a:xfrm rot="16200000" flipH="1">
              <a:off x="3055620" y="106045"/>
              <a:ext cx="156845" cy="1139190"/>
            </a:xfrm>
            <a:prstGeom prst="bentConnector2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19"/>
            <p:cNvCxnSpPr>
              <a:cxnSpLocks noChangeShapeType="1"/>
            </p:cNvCxnSpPr>
            <p:nvPr/>
          </p:nvCxnSpPr>
          <p:spPr bwMode="auto">
            <a:xfrm rot="10800000">
              <a:off x="1828800" y="1210310"/>
              <a:ext cx="1787525" cy="402590"/>
            </a:xfrm>
            <a:prstGeom prst="bentConnector3">
              <a:avLst>
                <a:gd name="adj1" fmla="val 49856"/>
              </a:avLst>
            </a:prstGeom>
            <a:noFill/>
            <a:ln w="15875">
              <a:solidFill>
                <a:srgbClr val="000000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20"/>
            <p:cNvCxnSpPr>
              <a:cxnSpLocks noChangeShapeType="1"/>
            </p:cNvCxnSpPr>
            <p:nvPr/>
          </p:nvCxnSpPr>
          <p:spPr bwMode="auto">
            <a:xfrm flipH="1">
              <a:off x="4156075" y="1066165"/>
              <a:ext cx="5080" cy="35750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AutoShape 121"/>
            <p:cNvSpPr>
              <a:spLocks noChangeArrowheads="1"/>
            </p:cNvSpPr>
            <p:nvPr/>
          </p:nvSpPr>
          <p:spPr bwMode="auto">
            <a:xfrm>
              <a:off x="982345" y="1714500"/>
              <a:ext cx="871220" cy="740410"/>
            </a:xfrm>
            <a:prstGeom prst="flowChartAlternateProcess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/>
          </p:spPr>
          <p:txBody>
            <a:bodyPr rot="0" vert="horz" wrap="square" lIns="23587" tIns="11794" rIns="23587" bIns="11794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WORKING GROUP ON </a:t>
              </a:r>
              <a:endParaRPr lang="en-MY" sz="9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9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GEOGRAPHICAL NAMES DATABASE AND GAZETTEER</a:t>
              </a:r>
              <a:endParaRPr lang="en-MY" sz="9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5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MY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2" name="AutoShape 122"/>
            <p:cNvSpPr>
              <a:spLocks noChangeArrowheads="1"/>
            </p:cNvSpPr>
            <p:nvPr/>
          </p:nvSpPr>
          <p:spPr bwMode="auto">
            <a:xfrm>
              <a:off x="0" y="1714500"/>
              <a:ext cx="900430" cy="740410"/>
            </a:xfrm>
            <a:prstGeom prst="flowChartAlternateProcess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/>
          </p:spPr>
          <p:txBody>
            <a:bodyPr rot="0" vert="horz" wrap="square" lIns="23587" tIns="45187" rIns="23587" bIns="11794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9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WORKING GROUP ON POLICY AND GEOGRAPHICAL NAMES UPDATING</a:t>
              </a:r>
              <a:endParaRPr lang="en-MY" sz="9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5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MY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3" name="AutoShape 123"/>
            <p:cNvSpPr>
              <a:spLocks noChangeArrowheads="1"/>
            </p:cNvSpPr>
            <p:nvPr/>
          </p:nvSpPr>
          <p:spPr bwMode="auto">
            <a:xfrm>
              <a:off x="1943100" y="0"/>
              <a:ext cx="1218565" cy="652145"/>
            </a:xfrm>
            <a:prstGeom prst="flowChartAlternateProcess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/>
          </p:spPr>
          <p:txBody>
            <a:bodyPr rot="0" vert="horz" wrap="square" lIns="39625" tIns="19813" rIns="39625" bIns="19813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MALAYSIAN NATIONAL COMMITTEE ON GEOGRAPHICAL NAMES</a:t>
              </a:r>
              <a:endParaRPr lang="en-MY" sz="900" b="1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9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(MNCGN)</a:t>
              </a:r>
              <a:endParaRPr lang="en-MY" sz="900" b="1" dirty="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5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MY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4" name="AutoShape 124"/>
            <p:cNvCxnSpPr>
              <a:cxnSpLocks noChangeShapeType="1"/>
            </p:cNvCxnSpPr>
            <p:nvPr/>
          </p:nvCxnSpPr>
          <p:spPr bwMode="auto">
            <a:xfrm flipH="1">
              <a:off x="457200" y="1600200"/>
              <a:ext cx="1828800" cy="63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AutoShape 125"/>
            <p:cNvSpPr>
              <a:spLocks noChangeArrowheads="1"/>
            </p:cNvSpPr>
            <p:nvPr/>
          </p:nvSpPr>
          <p:spPr bwMode="auto">
            <a:xfrm>
              <a:off x="1943100" y="1714499"/>
              <a:ext cx="920750" cy="942975"/>
            </a:xfrm>
            <a:prstGeom prst="flowChartAlternateProcess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/>
          </p:spPr>
          <p:txBody>
            <a:bodyPr rot="0" vert="horz" wrap="square" lIns="23587" tIns="45187" rIns="23587" bIns="11794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9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WORKING GROUP ON NAMES OF ISLAND AND GEOGRAPHICAL ENTITIES</a:t>
              </a:r>
              <a:endParaRPr lang="en-MY" sz="900" b="1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5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MY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6" name="Line 126"/>
            <p:cNvCxnSpPr/>
            <p:nvPr/>
          </p:nvCxnSpPr>
          <p:spPr bwMode="auto">
            <a:xfrm flipV="1">
              <a:off x="1370965" y="1430020"/>
              <a:ext cx="1270" cy="2844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127"/>
            <p:cNvCxnSpPr/>
            <p:nvPr/>
          </p:nvCxnSpPr>
          <p:spPr bwMode="auto">
            <a:xfrm>
              <a:off x="457200" y="1600200"/>
              <a:ext cx="0" cy="1143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128"/>
            <p:cNvCxnSpPr/>
            <p:nvPr/>
          </p:nvCxnSpPr>
          <p:spPr bwMode="auto">
            <a:xfrm>
              <a:off x="2286000" y="1600200"/>
              <a:ext cx="0" cy="1143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68779" y="6096173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4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971600" y="1052736"/>
            <a:ext cx="681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FF0000"/>
                </a:solidFill>
                <a:latin typeface="Arial" charset="0"/>
              </a:rPr>
              <a:t>The responsibilities of the committee include:</a:t>
            </a:r>
            <a:endParaRPr lang="en-US" sz="2400" b="1" u="sng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971600" y="1700808"/>
            <a:ext cx="72390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rgbClr val="993300"/>
                </a:solidFill>
                <a:latin typeface="Arial" charset="0"/>
              </a:rPr>
              <a:t>  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Developing a national guideline for nomenclature </a:t>
            </a:r>
            <a:br>
              <a:rPr lang="en-US" sz="2000" dirty="0">
                <a:solidFill>
                  <a:srgbClr val="0000CC"/>
                </a:solidFill>
                <a:latin typeface="Arial" charset="0"/>
              </a:rPr>
            </a:br>
            <a:r>
              <a:rPr lang="en-US" sz="2000" dirty="0">
                <a:solidFill>
                  <a:srgbClr val="0000CC"/>
                </a:solidFill>
                <a:latin typeface="Arial" charset="0"/>
              </a:rPr>
              <a:t>     matters</a:t>
            </a:r>
            <a:r>
              <a:rPr lang="en-GB" sz="2000" dirty="0">
                <a:solidFill>
                  <a:srgbClr val="0000CC"/>
                </a:solidFill>
                <a:latin typeface="Arial" charset="0"/>
              </a:rPr>
              <a:t>; </a:t>
            </a:r>
            <a:endParaRPr lang="en-GB" sz="2000" dirty="0" smtClean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</a:pPr>
            <a:endParaRPr lang="en-GB" sz="2000" dirty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rgbClr val="0000CC"/>
                </a:solidFill>
                <a:latin typeface="Arial" charset="0"/>
              </a:rPr>
              <a:t>  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Developing a National Geographical Names Database</a:t>
            </a:r>
            <a:br>
              <a:rPr lang="en-US" sz="2000" dirty="0">
                <a:solidFill>
                  <a:srgbClr val="0000CC"/>
                </a:solidFill>
                <a:latin typeface="Arial" charset="0"/>
              </a:rPr>
            </a:br>
            <a:r>
              <a:rPr lang="en-US" sz="2000" dirty="0">
                <a:solidFill>
                  <a:srgbClr val="0000CC"/>
                </a:solidFill>
                <a:latin typeface="Arial" charset="0"/>
              </a:rPr>
              <a:t>     and the National Gazetteer</a:t>
            </a:r>
            <a:r>
              <a:rPr lang="en-GB" sz="2000" dirty="0" smtClean="0">
                <a:solidFill>
                  <a:srgbClr val="0000CC"/>
                </a:solidFill>
                <a:latin typeface="Arial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</a:pPr>
            <a:endParaRPr lang="en-GB" sz="2000" dirty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rgbClr val="0000CC"/>
                </a:solidFill>
                <a:latin typeface="Arial" charset="0"/>
              </a:rPr>
              <a:t>  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Promoting the use of official names; 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and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</a:pPr>
            <a:endParaRPr lang="en-GB" sz="2000" dirty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00CC"/>
                </a:solidFill>
                <a:latin typeface="Arial" charset="0"/>
              </a:rPr>
              <a:t>  Coordinating Malaysian input into international</a:t>
            </a:r>
            <a:br>
              <a:rPr lang="en-US" sz="2000" dirty="0">
                <a:solidFill>
                  <a:srgbClr val="0000CC"/>
                </a:solidFill>
                <a:latin typeface="Arial" charset="0"/>
              </a:rPr>
            </a:br>
            <a:r>
              <a:rPr lang="en-US" sz="2000" dirty="0">
                <a:solidFill>
                  <a:srgbClr val="0000CC"/>
                </a:solidFill>
                <a:latin typeface="Arial" charset="0"/>
              </a:rPr>
              <a:t>     nomenclature activities, including liaison with the</a:t>
            </a:r>
            <a:br>
              <a:rPr lang="en-US" sz="2000" dirty="0">
                <a:solidFill>
                  <a:srgbClr val="0000CC"/>
                </a:solidFill>
                <a:latin typeface="Arial" charset="0"/>
              </a:rPr>
            </a:br>
            <a:r>
              <a:rPr lang="en-US" sz="2000" dirty="0">
                <a:solidFill>
                  <a:srgbClr val="0000CC"/>
                </a:solidFill>
                <a:latin typeface="Arial" charset="0"/>
              </a:rPr>
              <a:t>     United Nations Group of Experts on Geographical</a:t>
            </a:r>
            <a:br>
              <a:rPr lang="en-US" sz="2000" dirty="0">
                <a:solidFill>
                  <a:srgbClr val="0000CC"/>
                </a:solidFill>
                <a:latin typeface="Arial" charset="0"/>
              </a:rPr>
            </a:br>
            <a:r>
              <a:rPr lang="en-US" sz="2000" dirty="0">
                <a:solidFill>
                  <a:srgbClr val="0000CC"/>
                </a:solidFill>
                <a:latin typeface="Arial" charset="0"/>
              </a:rPr>
              <a:t>     Names, particularly the Regional Grouping.</a:t>
            </a:r>
            <a:r>
              <a:rPr lang="en-US" sz="2000" b="0" dirty="0">
                <a:solidFill>
                  <a:srgbClr val="0000CC"/>
                </a:solidFill>
                <a:latin typeface="Arial" charset="0"/>
              </a:rPr>
              <a:t>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13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4" name="Group 13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15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15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25197" y="6073919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24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6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8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971600" y="879333"/>
            <a:ext cx="431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FF0000"/>
                </a:solidFill>
                <a:latin typeface="Arial" charset="0"/>
              </a:rPr>
              <a:t>Terms of reference include:</a:t>
            </a:r>
            <a:endParaRPr lang="en-US" sz="2400" b="1" u="sng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838732" y="1351503"/>
            <a:ext cx="75438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00CC"/>
                </a:solidFill>
                <a:latin typeface="Arial" charset="0"/>
              </a:rPr>
              <a:t>Establishing criteria to determine official geographic names</a:t>
            </a:r>
            <a:r>
              <a:rPr lang="en-GB" sz="2000" dirty="0">
                <a:solidFill>
                  <a:srgbClr val="0000CC"/>
                </a:solidFill>
                <a:latin typeface="Arial" charset="0"/>
              </a:rPr>
              <a:t>; </a:t>
            </a:r>
            <a:endParaRPr lang="en-GB" sz="2000" dirty="0" smtClean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</a:pPr>
            <a:endParaRPr lang="en-GB" sz="2000" dirty="0">
              <a:solidFill>
                <a:srgbClr val="0000CC"/>
              </a:solidFill>
              <a:latin typeface="Arial" charset="0"/>
            </a:endParaRP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0000CC"/>
                </a:solidFill>
                <a:latin typeface="Arial" charset="0"/>
              </a:rPr>
              <a:t>F</a:t>
            </a:r>
            <a:r>
              <a:rPr lang="en-US" sz="2000" dirty="0" err="1" smtClean="0">
                <a:solidFill>
                  <a:srgbClr val="0000CC"/>
                </a:solidFill>
                <a:latin typeface="Arial" charset="0"/>
              </a:rPr>
              <a:t>ormulating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guideline for the formation of National Geographical Names Database</a:t>
            </a:r>
            <a:r>
              <a:rPr lang="en-GB" sz="2000" dirty="0" smtClean="0">
                <a:solidFill>
                  <a:srgbClr val="0000CC"/>
                </a:solidFill>
                <a:latin typeface="Arial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</a:pPr>
            <a:endParaRPr lang="en-GB" sz="2000" dirty="0">
              <a:solidFill>
                <a:srgbClr val="0000CC"/>
              </a:solidFill>
              <a:latin typeface="Arial" charset="0"/>
            </a:endParaRP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00CC"/>
                </a:solidFill>
                <a:latin typeface="Arial" charset="0"/>
              </a:rPr>
              <a:t>Coordinating the objectives, functions and output of activities</a:t>
            </a:r>
            <a:r>
              <a:rPr lang="en-GB" sz="2000" dirty="0">
                <a:solidFill>
                  <a:srgbClr val="0000CC"/>
                </a:solidFill>
                <a:latin typeface="Arial" charset="0"/>
              </a:rPr>
              <a:t>; </a:t>
            </a:r>
            <a:endParaRPr lang="en-GB" sz="2000" dirty="0" smtClean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</a:pPr>
            <a:endParaRPr lang="en-GB" sz="2000" dirty="0">
              <a:solidFill>
                <a:srgbClr val="0000CC"/>
              </a:solidFill>
              <a:latin typeface="Arial" charset="0"/>
            </a:endParaRP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00CC"/>
                </a:solidFill>
                <a:latin typeface="Arial" charset="0"/>
              </a:rPr>
              <a:t>Establishing the methodologies for the activities of the on-line geographical Names, National Gazetteer, National Standard Document and other activities; 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and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</a:pPr>
            <a:endParaRPr lang="en-US" sz="2000" dirty="0">
              <a:solidFill>
                <a:srgbClr val="0000CC"/>
              </a:solidFill>
              <a:latin typeface="Arial" charset="0"/>
            </a:endParaRP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00CC"/>
                </a:solidFill>
                <a:latin typeface="Arial" charset="0"/>
              </a:rPr>
              <a:t>Collaborate with the National Mapping and Spatial Data Committee, TC2 SIRIM and other related committees.</a:t>
            </a: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81019" y="6381328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7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6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8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879054" y="1052736"/>
            <a:ext cx="24192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ACTIVITIES</a:t>
            </a:r>
            <a:endParaRPr lang="en-US" sz="3200" b="1" u="sng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55576" y="1916832"/>
            <a:ext cx="7239000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65138" indent="-465138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6666"/>
              </a:buClr>
              <a:buFont typeface="Wingdings" pitchFamily="2" charset="2"/>
              <a:buNone/>
            </a:pP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1.   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National Technical Committee on Geographical Names Meeting</a:t>
            </a:r>
            <a:endParaRPr lang="en-US" sz="2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61917" y="2852936"/>
            <a:ext cx="7543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+mj-lt"/>
              <a:buAutoNum type="romanLcPeriod"/>
            </a:pPr>
            <a:r>
              <a:rPr lang="en-US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14</a:t>
            </a:r>
            <a:r>
              <a:rPr lang="en-US" sz="2000" baseline="30000" dirty="0" smtClean="0">
                <a:solidFill>
                  <a:srgbClr val="0000CC"/>
                </a:solidFill>
                <a:latin typeface="Arial" charset="0"/>
                <a:cs typeface="+mn-cs"/>
              </a:rPr>
              <a:t>th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 Meeting on 31</a:t>
            </a:r>
            <a:r>
              <a:rPr lang="en-US" sz="2000" baseline="30000" dirty="0" smtClean="0">
                <a:solidFill>
                  <a:srgbClr val="0000CC"/>
                </a:solidFill>
                <a:latin typeface="Arial" charset="0"/>
                <a:cs typeface="+mn-cs"/>
              </a:rPr>
              <a:t>st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 January 2013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– Ipoh, 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Perak</a:t>
            </a:r>
            <a:endParaRPr lang="en-US" sz="2000" dirty="0" smtClean="0">
              <a:solidFill>
                <a:srgbClr val="0000CC"/>
              </a:solidFill>
              <a:latin typeface="Arial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+mj-lt"/>
              <a:buAutoNum type="romanLcPeriod"/>
            </a:pP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15</a:t>
            </a:r>
            <a:r>
              <a:rPr lang="en-US" sz="2000" baseline="30000" dirty="0" smtClean="0">
                <a:solidFill>
                  <a:srgbClr val="0000CC"/>
                </a:solidFill>
                <a:latin typeface="Arial" charset="0"/>
              </a:rPr>
              <a:t>th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 Meeting on 3</a:t>
            </a:r>
            <a:r>
              <a:rPr lang="en-US" sz="2000" baseline="30000" dirty="0" smtClean="0">
                <a:solidFill>
                  <a:srgbClr val="0000CC"/>
                </a:solidFill>
                <a:latin typeface="Arial" charset="0"/>
              </a:rPr>
              <a:t>rd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 September 2013 – Kuching, Sarawak</a:t>
            </a:r>
            <a:endParaRPr lang="en-US" sz="2000" dirty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6666"/>
              </a:buClr>
            </a:pPr>
            <a:endParaRPr lang="en-US" sz="2000" dirty="0" smtClean="0">
              <a:solidFill>
                <a:srgbClr val="0000CC"/>
              </a:solidFill>
              <a:latin typeface="Arial" charset="0"/>
            </a:endParaRP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Deputy Director General of Survey and Mapping Malaysia I, Chairs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6666"/>
              </a:buClr>
            </a:pPr>
            <a:endParaRPr lang="en-GB" sz="2000" dirty="0">
              <a:solidFill>
                <a:srgbClr val="0000CC"/>
              </a:solidFill>
              <a:latin typeface="Arial" charset="0"/>
            </a:endParaRP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Activities and work progress of all the Working Groups and State Technical Committee were presented.</a:t>
            </a:r>
            <a:endParaRPr lang="en-GB" sz="2000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96136" y="6093296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7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64629" y="-26573"/>
            <a:ext cx="5018788" cy="944705"/>
            <a:chOff x="4164629" y="-26573"/>
            <a:chExt cx="5018788" cy="944705"/>
          </a:xfrm>
        </p:grpSpPr>
        <p:pic>
          <p:nvPicPr>
            <p:cNvPr id="6" name="Picture 6" descr="DSC_009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93630" y="-26572"/>
              <a:ext cx="1589787" cy="94470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4164629" y="-26573"/>
              <a:ext cx="3429001" cy="944705"/>
              <a:chOff x="4164629" y="-26573"/>
              <a:chExt cx="3429001" cy="944705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007" y="-26573"/>
                <a:ext cx="1690623" cy="94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8" descr="BARU JUMPA.jpg"/>
              <p:cNvPicPr>
                <a:picLocks noChangeAspect="1"/>
              </p:cNvPicPr>
              <p:nvPr/>
            </p:nvPicPr>
            <p:blipFill>
              <a:blip r:embed="rId4" cstate="print"/>
              <a:srcRect l="4063" t="7500" r="15312" b="5000"/>
              <a:stretch>
                <a:fillRect/>
              </a:stretch>
            </p:blipFill>
            <p:spPr>
              <a:xfrm>
                <a:off x="4164629" y="-26572"/>
                <a:ext cx="1738377" cy="9447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55576" y="1268760"/>
            <a:ext cx="553901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465138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.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 Geographical Names Database and </a:t>
            </a:r>
          </a:p>
          <a:p>
            <a:pPr>
              <a:tabLst>
                <a:tab pos="465138" algn="l"/>
              </a:tabLst>
            </a:pP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       Production of Web Gazetteer</a:t>
            </a:r>
            <a:endParaRPr lang="en-US" sz="2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027614" y="2215168"/>
            <a:ext cx="754380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Working Group on Geographical Names Database and Gazetteer, chair by Malaysian 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Centre for Geospatial Data Infrastructure (</a:t>
            </a:r>
            <a:r>
              <a:rPr lang="en-US" sz="2000" dirty="0" err="1">
                <a:solidFill>
                  <a:srgbClr val="0000CC"/>
                </a:solidFill>
                <a:latin typeface="Arial" charset="0"/>
              </a:rPr>
              <a:t>MaCGDI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).  </a:t>
            </a:r>
            <a:endParaRPr lang="en-US" sz="2000" dirty="0" smtClean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6666"/>
              </a:buClr>
            </a:pPr>
            <a:endParaRPr lang="en-US" sz="2000" dirty="0" smtClean="0">
              <a:solidFill>
                <a:srgbClr val="0000CC"/>
              </a:solidFill>
              <a:latin typeface="Arial" charset="0"/>
              <a:cs typeface="+mn-cs"/>
            </a:endParaRP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The 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Malaysian Geographical Names Database (PDNG) consist of amongst others local names, location, historical background, 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A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rabic character, audio file and gazette notification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 that have authoritative records available for government and public use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  <a:cs typeface="+mn-cs"/>
              </a:rPr>
              <a:t>. </a:t>
            </a:r>
            <a:endParaRPr lang="en-US" sz="2000" dirty="0" smtClean="0">
              <a:solidFill>
                <a:srgbClr val="0000CC"/>
              </a:solidFill>
              <a:latin typeface="Arial" charset="0"/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6666"/>
              </a:buClr>
            </a:pPr>
            <a:endParaRPr lang="en-US" sz="2000" dirty="0" smtClean="0">
              <a:solidFill>
                <a:srgbClr val="0000CC"/>
              </a:solidFill>
              <a:latin typeface="Arial" charset="0"/>
              <a:cs typeface="+mn-cs"/>
            </a:endParaRP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0000CC"/>
                </a:solidFill>
                <a:latin typeface="Arial" charset="0"/>
              </a:rPr>
              <a:t>MyGeoName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</a:rPr>
              <a:t> application can be accessed at </a:t>
            </a:r>
            <a:r>
              <a:rPr lang="en-US" sz="2000" dirty="0" smtClean="0">
                <a:solidFill>
                  <a:srgbClr val="0000CC"/>
                </a:solidFill>
                <a:latin typeface="Arial" charset="0"/>
                <a:hlinkClick r:id="rId5"/>
              </a:rPr>
              <a:t>http://standard.mygeoportal.gov.my/geoname/</a:t>
            </a:r>
            <a:endParaRPr lang="en-US" sz="2000" dirty="0" smtClean="0">
              <a:solidFill>
                <a:srgbClr val="0000CC"/>
              </a:solidFill>
              <a:latin typeface="Arial" charset="0"/>
            </a:endParaRP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006666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69956" y="6093296"/>
            <a:ext cx="2854080" cy="365125"/>
          </a:xfrm>
        </p:spPr>
        <p:txBody>
          <a:bodyPr/>
          <a:lstStyle/>
          <a:p>
            <a:r>
              <a:rPr lang="en-MY" sz="1000" b="1" i="1" dirty="0">
                <a:solidFill>
                  <a:srgbClr val="FF33CC"/>
                </a:solidFill>
              </a:rPr>
              <a:t>UNGEGN ASIA SOUTH EAST </a:t>
            </a:r>
            <a:endParaRPr lang="en-MY" sz="1000" b="1" i="1" dirty="0" smtClean="0">
              <a:solidFill>
                <a:srgbClr val="FF33CC"/>
              </a:solidFill>
            </a:endParaRP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DIVISIONAL </a:t>
            </a:r>
            <a:r>
              <a:rPr lang="en-MY" sz="1000" b="1" i="1" dirty="0">
                <a:solidFill>
                  <a:srgbClr val="FF33CC"/>
                </a:solidFill>
              </a:rPr>
              <a:t>MEETING</a:t>
            </a:r>
          </a:p>
          <a:p>
            <a:r>
              <a:rPr lang="en-MY" sz="1000" b="1" i="1" dirty="0" smtClean="0">
                <a:solidFill>
                  <a:srgbClr val="FF33CC"/>
                </a:solidFill>
              </a:rPr>
              <a:t>2 APRIL 2014</a:t>
            </a:r>
            <a:endParaRPr lang="en-MY" sz="1000" b="1" i="1" dirty="0">
              <a:solidFill>
                <a:srgbClr val="FF33CC"/>
              </a:solidFill>
            </a:endParaRPr>
          </a:p>
          <a:p>
            <a:r>
              <a:rPr lang="en-US" sz="1000" b="1" i="1" dirty="0" smtClean="0">
                <a:solidFill>
                  <a:srgbClr val="FF33CC"/>
                </a:solidFill>
              </a:rPr>
              <a:t>BANDUNG, INDONESIA</a:t>
            </a:r>
            <a:endParaRPr lang="en-MY" sz="1000" b="1" i="1" dirty="0">
              <a:solidFill>
                <a:srgbClr val="FF33CC"/>
              </a:solidFill>
            </a:endParaRPr>
          </a:p>
          <a:p>
            <a:endParaRPr lang="en-MY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1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5AFBF7"/>
      </a:hlink>
      <a:folHlink>
        <a:srgbClr val="5EAE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8757BA76D4F448AC6866ADFDB05F07" ma:contentTypeVersion="3" ma:contentTypeDescription="Create a new document." ma:contentTypeScope="" ma:versionID="cea9ff3dc737b60f67290baed04a7d57">
  <xsd:schema xmlns:xsd="http://www.w3.org/2001/XMLSchema" xmlns:xs="http://www.w3.org/2001/XMLSchema" xmlns:p="http://schemas.microsoft.com/office/2006/metadata/properties" xmlns:ns2="3e70b221-1c46-4c2b-9168-d04519d38479" targetNamespace="http://schemas.microsoft.com/office/2006/metadata/properties" ma:root="true" ma:fieldsID="5cd4bdf2d5947461188adff47a2b49b7" ns2:_="">
    <xsd:import namespace="3e70b221-1c46-4c2b-9168-d04519d3847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70b221-1c46-4c2b-9168-d04519d3847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e70b221-1c46-4c2b-9168-d04519d38479">FRTNSQUPJ65Z-479450511-37</_dlc_DocId>
    <_dlc_DocIdUrl xmlns="3e70b221-1c46-4c2b-9168-d04519d38479">
      <Url>http://www.jkng.gov.bn/_layouts/15/DocIdRedir.aspx?ID=FRTNSQUPJ65Z-479450511-37</Url>
      <Description>FRTNSQUPJ65Z-479450511-37</Description>
    </_dlc_DocIdUrl>
  </documentManagement>
</p:properti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B259405E-6878-42DF-91AA-B02B00C18F76}"/>
</file>

<file path=customXml/itemProps2.xml><?xml version="1.0" encoding="utf-8"?>
<ds:datastoreItem xmlns:ds="http://schemas.openxmlformats.org/officeDocument/2006/customXml" ds:itemID="{6C241539-6449-4449-AC9B-3E6A78A7BCB1}"/>
</file>

<file path=customXml/itemProps3.xml><?xml version="1.0" encoding="utf-8"?>
<ds:datastoreItem xmlns:ds="http://schemas.openxmlformats.org/officeDocument/2006/customXml" ds:itemID="{DC6121C3-3A5D-4E9D-BF6B-6E131491A247}"/>
</file>

<file path=customXml/itemProps4.xml><?xml version="1.0" encoding="utf-8"?>
<ds:datastoreItem xmlns:ds="http://schemas.openxmlformats.org/officeDocument/2006/customXml" ds:itemID="{BEBA8FDD-9B43-42AF-83C2-B4F91041C2C6}"/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1570</TotalTime>
  <Words>1128</Words>
  <Application>Microsoft Office PowerPoint</Application>
  <PresentationFormat>On-screen Show (4:3)</PresentationFormat>
  <Paragraphs>289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Austin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NORNISHA</dc:creator>
  <cp:lastModifiedBy>NORNISHA</cp:lastModifiedBy>
  <cp:revision>117</cp:revision>
  <dcterms:created xsi:type="dcterms:W3CDTF">2013-04-30T00:34:00Z</dcterms:created>
  <dcterms:modified xsi:type="dcterms:W3CDTF">2014-03-26T04:19:24Z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0x010100308757BA76D4F448AC6866ADFDB05F07</vt:lpwstr>
  </property>
  <property fmtid="{D5CDD505-2E9C-101B-9397-08002B2CF9AE}" pid="3" name="_dlc_DocIdItemGuid">
    <vt:lpwstr>7b589920-6270-4c22-97ae-09998b793e80</vt:lpwstr>
  </property>
</Properties>
</file>